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9"/>
  </p:notesMasterIdLst>
  <p:handoutMasterIdLst>
    <p:handoutMasterId r:id="rId60"/>
  </p:handoutMasterIdLst>
  <p:sldIdLst>
    <p:sldId id="256" r:id="rId2"/>
    <p:sldId id="522" r:id="rId3"/>
    <p:sldId id="271" r:id="rId4"/>
    <p:sldId id="523" r:id="rId5"/>
    <p:sldId id="524" r:id="rId6"/>
    <p:sldId id="525" r:id="rId7"/>
    <p:sldId id="526" r:id="rId8"/>
    <p:sldId id="527" r:id="rId9"/>
    <p:sldId id="528" r:id="rId10"/>
    <p:sldId id="529" r:id="rId11"/>
    <p:sldId id="530" r:id="rId12"/>
    <p:sldId id="531" r:id="rId13"/>
    <p:sldId id="532" r:id="rId14"/>
    <p:sldId id="548" r:id="rId15"/>
    <p:sldId id="549" r:id="rId16"/>
    <p:sldId id="550" r:id="rId17"/>
    <p:sldId id="551" r:id="rId18"/>
    <p:sldId id="534" r:id="rId19"/>
    <p:sldId id="536" r:id="rId20"/>
    <p:sldId id="537" r:id="rId21"/>
    <p:sldId id="538" r:id="rId22"/>
    <p:sldId id="554" r:id="rId23"/>
    <p:sldId id="539" r:id="rId24"/>
    <p:sldId id="540" r:id="rId25"/>
    <p:sldId id="541" r:id="rId26"/>
    <p:sldId id="542" r:id="rId27"/>
    <p:sldId id="543" r:id="rId28"/>
    <p:sldId id="544" r:id="rId29"/>
    <p:sldId id="545" r:id="rId30"/>
    <p:sldId id="546" r:id="rId31"/>
    <p:sldId id="555" r:id="rId32"/>
    <p:sldId id="557" r:id="rId33"/>
    <p:sldId id="562" r:id="rId34"/>
    <p:sldId id="558" r:id="rId35"/>
    <p:sldId id="559" r:id="rId36"/>
    <p:sldId id="560" r:id="rId37"/>
    <p:sldId id="563" r:id="rId38"/>
    <p:sldId id="533" r:id="rId39"/>
    <p:sldId id="519" r:id="rId40"/>
    <p:sldId id="520" r:id="rId41"/>
    <p:sldId id="499" r:id="rId42"/>
    <p:sldId id="521" r:id="rId43"/>
    <p:sldId id="482" r:id="rId44"/>
    <p:sldId id="483" r:id="rId45"/>
    <p:sldId id="484" r:id="rId46"/>
    <p:sldId id="485" r:id="rId47"/>
    <p:sldId id="486" r:id="rId48"/>
    <p:sldId id="487" r:id="rId49"/>
    <p:sldId id="488" r:id="rId50"/>
    <p:sldId id="489" r:id="rId51"/>
    <p:sldId id="490" r:id="rId52"/>
    <p:sldId id="493" r:id="rId53"/>
    <p:sldId id="547" r:id="rId54"/>
    <p:sldId id="492" r:id="rId55"/>
    <p:sldId id="459" r:id="rId56"/>
    <p:sldId id="437" r:id="rId57"/>
    <p:sldId id="438" r:id="rId5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3" frameSlides="1"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670"/>
    <p:restoredTop sz="94717"/>
  </p:normalViewPr>
  <p:slideViewPr>
    <p:cSldViewPr snapToGrid="0" snapToObjects="1">
      <p:cViewPr varScale="1">
        <p:scale>
          <a:sx n="155" d="100"/>
          <a:sy n="155" d="100"/>
        </p:scale>
        <p:origin x="208" y="61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jrschroeder1/Hood/ENV%20505%20Class%20Examples%20Week%208%20Answer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Wing</a:t>
            </a:r>
            <a:r>
              <a:rPr lang="en-US" baseline="0"/>
              <a:t> &amp; Tail Length in Birds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317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'Wing &amp; Tail Length of Birds'!$A$5:$A$16</c:f>
              <c:numCache>
                <c:formatCode>General</c:formatCode>
                <c:ptCount val="12"/>
                <c:pt idx="0">
                  <c:v>10.4</c:v>
                </c:pt>
                <c:pt idx="1">
                  <c:v>10.8</c:v>
                </c:pt>
                <c:pt idx="2">
                  <c:v>11.1</c:v>
                </c:pt>
                <c:pt idx="3">
                  <c:v>10.199999999999999</c:v>
                </c:pt>
                <c:pt idx="4">
                  <c:v>10.3</c:v>
                </c:pt>
                <c:pt idx="5">
                  <c:v>10.199999999999999</c:v>
                </c:pt>
                <c:pt idx="6">
                  <c:v>10.7</c:v>
                </c:pt>
                <c:pt idx="7">
                  <c:v>10.5</c:v>
                </c:pt>
                <c:pt idx="8">
                  <c:v>10.8</c:v>
                </c:pt>
                <c:pt idx="9">
                  <c:v>11.2</c:v>
                </c:pt>
                <c:pt idx="10">
                  <c:v>10.6</c:v>
                </c:pt>
                <c:pt idx="11">
                  <c:v>11.4</c:v>
                </c:pt>
              </c:numCache>
            </c:numRef>
          </c:xVal>
          <c:yVal>
            <c:numRef>
              <c:f>'Wing &amp; Tail Length of Birds'!$B$5:$B$16</c:f>
              <c:numCache>
                <c:formatCode>General</c:formatCode>
                <c:ptCount val="12"/>
                <c:pt idx="0">
                  <c:v>7.4</c:v>
                </c:pt>
                <c:pt idx="1">
                  <c:v>7.6</c:v>
                </c:pt>
                <c:pt idx="2">
                  <c:v>7.9</c:v>
                </c:pt>
                <c:pt idx="3">
                  <c:v>7.2</c:v>
                </c:pt>
                <c:pt idx="4">
                  <c:v>7.4</c:v>
                </c:pt>
                <c:pt idx="5">
                  <c:v>7.1</c:v>
                </c:pt>
                <c:pt idx="6">
                  <c:v>7.4</c:v>
                </c:pt>
                <c:pt idx="7">
                  <c:v>7.2</c:v>
                </c:pt>
                <c:pt idx="8">
                  <c:v>7.8</c:v>
                </c:pt>
                <c:pt idx="9">
                  <c:v>7.7</c:v>
                </c:pt>
                <c:pt idx="10">
                  <c:v>7.8</c:v>
                </c:pt>
                <c:pt idx="11">
                  <c:v>8.3000000000000007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18EC-8D47-BDE6-F986BA3B862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41955216"/>
        <c:axId val="-239013008"/>
      </c:scatterChart>
      <c:valAx>
        <c:axId val="-24195521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Wing</a:t>
                </a:r>
                <a:r>
                  <a:rPr lang="en-US" baseline="0"/>
                  <a:t> Length (cm)</a:t>
                </a:r>
                <a:endParaRPr 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39013008"/>
        <c:crosses val="autoZero"/>
        <c:crossBetween val="midCat"/>
      </c:valAx>
      <c:valAx>
        <c:axId val="-2390130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Tail</a:t>
                </a:r>
                <a:r>
                  <a:rPr lang="en-US" baseline="0"/>
                  <a:t> Length (cm)</a:t>
                </a:r>
                <a:endParaRPr 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4195521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187E02-3716-1D40-8D7F-57DC01E2C524}" type="datetimeFigureOut">
              <a:rPr lang="en-US" smtClean="0"/>
              <a:t>9/6/21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6AE257-E312-FE44-A1AA-8C5A2E8D28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7282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D21F8C-99EB-444E-99A1-923AF2D15547}" type="datetimeFigureOut">
              <a:rPr lang="en-US" smtClean="0"/>
              <a:t>9/6/21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D320D3-BB20-7A42-947C-A5C1AF8445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5884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046D9-C699-D14E-85F5-3AE881B9DBE4}" type="datetimeFigureOut">
              <a:rPr lang="en-US" smtClean="0"/>
              <a:t>9/6/21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02F5C-16EA-CC4B-970E-839D5CC3A7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1983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046D9-C699-D14E-85F5-3AE881B9DBE4}" type="datetimeFigureOut">
              <a:rPr lang="en-US" smtClean="0"/>
              <a:t>9/6/21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02F5C-16EA-CC4B-970E-839D5CC3A7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1444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046D9-C699-D14E-85F5-3AE881B9DBE4}" type="datetimeFigureOut">
              <a:rPr lang="en-US" smtClean="0"/>
              <a:t>9/6/21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02F5C-16EA-CC4B-970E-839D5CC3A7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3380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046D9-C699-D14E-85F5-3AE881B9DBE4}" type="datetimeFigureOut">
              <a:rPr lang="en-US" smtClean="0"/>
              <a:t>9/6/21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02F5C-16EA-CC4B-970E-839D5CC3A7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4469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046D9-C699-D14E-85F5-3AE881B9DBE4}" type="datetimeFigureOut">
              <a:rPr lang="en-US" smtClean="0"/>
              <a:t>9/6/21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02F5C-16EA-CC4B-970E-839D5CC3A7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8272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046D9-C699-D14E-85F5-3AE881B9DBE4}" type="datetimeFigureOut">
              <a:rPr lang="en-US" smtClean="0"/>
              <a:t>9/6/21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02F5C-16EA-CC4B-970E-839D5CC3A7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9989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046D9-C699-D14E-85F5-3AE881B9DBE4}" type="datetimeFigureOut">
              <a:rPr lang="en-US" smtClean="0"/>
              <a:t>9/6/21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02F5C-16EA-CC4B-970E-839D5CC3A7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8494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046D9-C699-D14E-85F5-3AE881B9DBE4}" type="datetimeFigureOut">
              <a:rPr lang="en-US" smtClean="0"/>
              <a:t>9/6/21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02F5C-16EA-CC4B-970E-839D5CC3A7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1713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046D9-C699-D14E-85F5-3AE881B9DBE4}" type="datetimeFigureOut">
              <a:rPr lang="en-US" smtClean="0"/>
              <a:t>9/6/21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02F5C-16EA-CC4B-970E-839D5CC3A7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1732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046D9-C699-D14E-85F5-3AE881B9DBE4}" type="datetimeFigureOut">
              <a:rPr lang="en-US" smtClean="0"/>
              <a:t>9/6/21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02F5C-16EA-CC4B-970E-839D5CC3A7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0636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046D9-C699-D14E-85F5-3AE881B9DBE4}" type="datetimeFigureOut">
              <a:rPr lang="en-US" smtClean="0"/>
              <a:t>9/6/21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02F5C-16EA-CC4B-970E-839D5CC3A7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06333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0046D9-C699-D14E-85F5-3AE881B9DBE4}" type="datetimeFigureOut">
              <a:rPr lang="en-US" smtClean="0"/>
              <a:t>9/6/21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A02F5C-16EA-CC4B-970E-839D5CC3A7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734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22.wm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BIFX 503: Statistics for Bioinformatics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2194560"/>
          </a:xfrm>
        </p:spPr>
        <p:txBody>
          <a:bodyPr>
            <a:normAutofit fontScale="92500"/>
          </a:bodyPr>
          <a:lstStyle/>
          <a:p>
            <a:r>
              <a:rPr lang="en-US" dirty="0">
                <a:solidFill>
                  <a:schemeClr val="tx1"/>
                </a:solidFill>
              </a:rPr>
              <a:t>Instructor: Jennifer Schroeder, Ph.D.</a:t>
            </a:r>
          </a:p>
          <a:p>
            <a:r>
              <a:rPr lang="en-US" dirty="0">
                <a:solidFill>
                  <a:schemeClr val="tx1"/>
                </a:solidFill>
              </a:rPr>
              <a:t>Wednesdays,  5:30-8:00pm</a:t>
            </a:r>
          </a:p>
          <a:p>
            <a:r>
              <a:rPr lang="en-US" dirty="0">
                <a:solidFill>
                  <a:schemeClr val="tx1"/>
                </a:solidFill>
              </a:rPr>
              <a:t>Hodson Technology Center, Room 237</a:t>
            </a:r>
          </a:p>
          <a:p>
            <a:r>
              <a:rPr lang="en-US" dirty="0">
                <a:solidFill>
                  <a:schemeClr val="tx1"/>
                </a:solidFill>
              </a:rPr>
              <a:t>Fall 2021</a:t>
            </a:r>
          </a:p>
        </p:txBody>
      </p:sp>
    </p:spTree>
    <p:extLst>
      <p:ext uri="{BB962C8B-B14F-4D97-AF65-F5344CB8AC3E}">
        <p14:creationId xmlns:p14="http://schemas.microsoft.com/office/powerpoint/2010/main" val="2489398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Unusual Features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Outliers or “clumps” of data</a:t>
            </a:r>
          </a:p>
          <a:p>
            <a:r>
              <a:rPr lang="en-US" dirty="0"/>
              <a:t>Outliers should be investigated as possible errors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Clusters can indicate subgroups in your sample</a:t>
            </a:r>
          </a:p>
        </p:txBody>
      </p:sp>
      <p:pic>
        <p:nvPicPr>
          <p:cNvPr id="6" name="Picture 4" descr="C:\Users\Larry\AppData\Local\Temp\SNAGHTML590aa5f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5078" y="2825046"/>
            <a:ext cx="1716507" cy="19641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791715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Scatterplot in R</a:t>
            </a:r>
          </a:p>
        </p:txBody>
      </p:sp>
      <p:sp>
        <p:nvSpPr>
          <p:cNvPr id="6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plot() </a:t>
            </a:r>
            <a:r>
              <a:rPr lang="en-US" dirty="0"/>
              <a:t>function</a:t>
            </a:r>
          </a:p>
          <a:p>
            <a:r>
              <a:rPr lang="en-US" dirty="0"/>
              <a:t>Specify:</a:t>
            </a:r>
          </a:p>
          <a:p>
            <a:pPr lvl="1"/>
            <a:r>
              <a:rPr lang="en-US" dirty="0"/>
              <a:t>x and y variables, may use formula notation</a:t>
            </a:r>
          </a:p>
          <a:p>
            <a:pPr lvl="1"/>
            <a:r>
              <a:rPr lang="en-US" dirty="0"/>
              <a:t>type of plot (scatter plot is default)</a:t>
            </a:r>
          </a:p>
          <a:p>
            <a:pPr lvl="1"/>
            <a:r>
              <a:rPr lang="en-US" dirty="0"/>
              <a:t>point type, size, color</a:t>
            </a:r>
          </a:p>
          <a:p>
            <a:pPr lvl="1"/>
            <a:r>
              <a:rPr lang="en-US" dirty="0"/>
              <a:t>x and y axis scaling</a:t>
            </a:r>
          </a:p>
          <a:p>
            <a:pPr lvl="1"/>
            <a:r>
              <a:rPr lang="en-US" dirty="0"/>
              <a:t>titles and axis labels</a:t>
            </a:r>
          </a:p>
        </p:txBody>
      </p:sp>
    </p:spTree>
    <p:extLst>
      <p:ext uri="{BB962C8B-B14F-4D97-AF65-F5344CB8AC3E}">
        <p14:creationId xmlns:p14="http://schemas.microsoft.com/office/powerpoint/2010/main" val="2327152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Review: Basic Plotting Syntax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Graphical parameters</a:t>
            </a:r>
          </a:p>
          <a:p>
            <a:pPr lvl="1"/>
            <a:r>
              <a:rPr lang="en-US" dirty="0" err="1"/>
              <a:t>pch</a:t>
            </a:r>
            <a:r>
              <a:rPr lang="en-US" dirty="0"/>
              <a:t>: the plotting symbol (default is open circle)</a:t>
            </a:r>
          </a:p>
          <a:p>
            <a:pPr lvl="1"/>
            <a:r>
              <a:rPr lang="en-US" dirty="0" err="1"/>
              <a:t>cex</a:t>
            </a:r>
            <a:r>
              <a:rPr lang="en-US" dirty="0"/>
              <a:t>: size of plotting symbol (scaled relative to default)</a:t>
            </a:r>
          </a:p>
          <a:p>
            <a:pPr lvl="1"/>
            <a:r>
              <a:rPr lang="en-US" dirty="0"/>
              <a:t>col: plotting color</a:t>
            </a:r>
          </a:p>
          <a:p>
            <a:pPr lvl="1"/>
            <a:r>
              <a:rPr lang="en-US" dirty="0" err="1"/>
              <a:t>xlim</a:t>
            </a:r>
            <a:r>
              <a:rPr lang="en-US" dirty="0"/>
              <a:t>, </a:t>
            </a:r>
            <a:r>
              <a:rPr lang="en-US" dirty="0" err="1"/>
              <a:t>ylim</a:t>
            </a:r>
            <a:r>
              <a:rPr lang="en-US" dirty="0"/>
              <a:t>: axis limits</a:t>
            </a:r>
          </a:p>
          <a:p>
            <a:pPr lvl="1"/>
            <a:r>
              <a:rPr lang="en-US" dirty="0" err="1"/>
              <a:t>xlab</a:t>
            </a:r>
            <a:r>
              <a:rPr lang="en-US" dirty="0"/>
              <a:t>, </a:t>
            </a:r>
            <a:r>
              <a:rPr lang="en-US" dirty="0" err="1"/>
              <a:t>ylab</a:t>
            </a:r>
            <a:r>
              <a:rPr lang="en-US" dirty="0"/>
              <a:t>: axis labels</a:t>
            </a:r>
          </a:p>
        </p:txBody>
      </p:sp>
    </p:spTree>
    <p:extLst>
      <p:ext uri="{BB962C8B-B14F-4D97-AF65-F5344CB8AC3E}">
        <p14:creationId xmlns:p14="http://schemas.microsoft.com/office/powerpoint/2010/main" val="6769477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Scatterplot Example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Cat body weight (kg) and heart weight (g)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53447" y="2378076"/>
            <a:ext cx="83694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plot(</a:t>
            </a:r>
            <a:r>
              <a:rPr lang="en-US" sz="2000" dirty="0" err="1"/>
              <a:t>cats$Bwt</a:t>
            </a:r>
            <a:r>
              <a:rPr lang="en-US" sz="2000" dirty="0"/>
              <a:t>, </a:t>
            </a:r>
            <a:r>
              <a:rPr lang="en-US" sz="2000" dirty="0" err="1"/>
              <a:t>cats$Hwt</a:t>
            </a:r>
            <a:r>
              <a:rPr lang="en-US" sz="2000" dirty="0"/>
              <a:t>, </a:t>
            </a:r>
            <a:r>
              <a:rPr lang="en-US" sz="2000" dirty="0" err="1"/>
              <a:t>xlim</a:t>
            </a:r>
            <a:r>
              <a:rPr lang="en-US" sz="2000" dirty="0"/>
              <a:t>=c(2, 4), </a:t>
            </a:r>
            <a:r>
              <a:rPr lang="en-US" sz="2000" dirty="0" err="1"/>
              <a:t>ylim</a:t>
            </a:r>
            <a:r>
              <a:rPr lang="en-US" sz="2000" dirty="0"/>
              <a:t>=c(0, 25), </a:t>
            </a:r>
            <a:r>
              <a:rPr lang="en-US" sz="2000" dirty="0" err="1"/>
              <a:t>pch</a:t>
            </a:r>
            <a:r>
              <a:rPr lang="en-US" sz="2000" dirty="0"/>
              <a:t>=20, </a:t>
            </a:r>
            <a:r>
              <a:rPr lang="en-US" sz="2000" dirty="0" err="1"/>
              <a:t>cex</a:t>
            </a:r>
            <a:r>
              <a:rPr lang="en-US" sz="2000" dirty="0"/>
              <a:t>=2, col="</a:t>
            </a:r>
            <a:r>
              <a:rPr lang="en-US" sz="2000" dirty="0" err="1"/>
              <a:t>darkblue</a:t>
            </a:r>
            <a:r>
              <a:rPr lang="en-US" sz="2000" dirty="0"/>
              <a:t>", </a:t>
            </a:r>
            <a:r>
              <a:rPr lang="en-US" sz="2000" dirty="0" err="1"/>
              <a:t>xlab</a:t>
            </a:r>
            <a:r>
              <a:rPr lang="en-US" sz="2000" dirty="0"/>
              <a:t>="Cat Body Weight (kg)", </a:t>
            </a:r>
            <a:r>
              <a:rPr lang="en-US" sz="2000" dirty="0" err="1"/>
              <a:t>ylab</a:t>
            </a:r>
            <a:r>
              <a:rPr lang="en-US" sz="2000" dirty="0"/>
              <a:t>="Cat Heart Weight (g)")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3620" y="3268524"/>
            <a:ext cx="5871808" cy="3589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8989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C4E007-7F77-4944-8910-86911D41F9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Alternative: </a:t>
            </a:r>
            <a:r>
              <a:rPr lang="en-US" dirty="0" err="1"/>
              <a:t>ggplot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CA7ED1-0812-4044-8450-BC95366D2A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“grammar of graphics”</a:t>
            </a:r>
          </a:p>
          <a:p>
            <a:r>
              <a:rPr lang="en-US" dirty="0"/>
              <a:t>Data visualization package based on components or “layers”</a:t>
            </a:r>
          </a:p>
          <a:p>
            <a:r>
              <a:rPr lang="en-US" dirty="0"/>
              <a:t>“</a:t>
            </a:r>
            <a:r>
              <a:rPr lang="en-US" dirty="0" err="1"/>
              <a:t>geom</a:t>
            </a:r>
            <a:r>
              <a:rPr lang="en-US" dirty="0"/>
              <a:t>” identifies type of graph (scatterplot, line plot, etc.)</a:t>
            </a:r>
          </a:p>
          <a:p>
            <a:r>
              <a:rPr lang="en-US" dirty="0"/>
              <a:t>Different layers for axis labels, title, colors, panel plot, …</a:t>
            </a:r>
          </a:p>
          <a:p>
            <a:r>
              <a:rPr lang="en-US" dirty="0"/>
              <a:t>Layers specified by functions strung together by “+”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40083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328D3E-2BAC-A543-AAB9-9C9BD537A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Scatterplot in </a:t>
            </a:r>
            <a:r>
              <a:rPr lang="en-US" dirty="0" err="1"/>
              <a:t>ggplot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256027-BF81-8640-A0CE-CEDBAAC0B1FE}"/>
              </a:ext>
            </a:extLst>
          </p:cNvPr>
          <p:cNvSpPr txBox="1"/>
          <p:nvPr/>
        </p:nvSpPr>
        <p:spPr>
          <a:xfrm>
            <a:off x="520262" y="1245476"/>
            <a:ext cx="78433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ggplot</a:t>
            </a:r>
            <a:r>
              <a:rPr lang="en-US" dirty="0"/>
              <a:t>(cats, </a:t>
            </a:r>
            <a:r>
              <a:rPr lang="en-US" dirty="0" err="1"/>
              <a:t>aes</a:t>
            </a:r>
            <a:r>
              <a:rPr lang="en-US" dirty="0"/>
              <a:t>(x=</a:t>
            </a:r>
            <a:r>
              <a:rPr lang="en-US" dirty="0" err="1"/>
              <a:t>Bwt</a:t>
            </a:r>
            <a:r>
              <a:rPr lang="en-US" dirty="0"/>
              <a:t>, y=</a:t>
            </a:r>
            <a:r>
              <a:rPr lang="en-US" dirty="0" err="1"/>
              <a:t>Hwt</a:t>
            </a:r>
            <a:r>
              <a:rPr lang="en-US" dirty="0"/>
              <a:t>)) + </a:t>
            </a:r>
            <a:r>
              <a:rPr lang="en-US" dirty="0" err="1"/>
              <a:t>geom_point</a:t>
            </a:r>
            <a:r>
              <a:rPr lang="en-US" dirty="0"/>
              <a:t>() + </a:t>
            </a:r>
            <a:r>
              <a:rPr lang="en-US" dirty="0" err="1"/>
              <a:t>xlab</a:t>
            </a:r>
            <a:r>
              <a:rPr lang="en-US" dirty="0"/>
              <a:t>("Cat Body Weight (kg)") + </a:t>
            </a:r>
            <a:r>
              <a:rPr lang="en-US" dirty="0" err="1"/>
              <a:t>ylab</a:t>
            </a:r>
            <a:r>
              <a:rPr lang="en-US" dirty="0"/>
              <a:t>("Cat Heart Weight (g)")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48F23C-D88A-1644-893F-386272F799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1893" y="1986456"/>
            <a:ext cx="6440214" cy="4619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0286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328D3E-2BAC-A543-AAB9-9C9BD537A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Scatterplot in </a:t>
            </a:r>
            <a:r>
              <a:rPr lang="en-US" dirty="0" err="1"/>
              <a:t>ggplot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4147395-B592-954A-AF7C-8A25B7368221}"/>
              </a:ext>
            </a:extLst>
          </p:cNvPr>
          <p:cNvSpPr txBox="1"/>
          <p:nvPr/>
        </p:nvSpPr>
        <p:spPr>
          <a:xfrm>
            <a:off x="370489" y="1307279"/>
            <a:ext cx="82611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ggplot</a:t>
            </a:r>
            <a:r>
              <a:rPr lang="en-US" dirty="0"/>
              <a:t>(cats, </a:t>
            </a:r>
            <a:r>
              <a:rPr lang="en-US" dirty="0" err="1"/>
              <a:t>aes</a:t>
            </a:r>
            <a:r>
              <a:rPr lang="en-US" dirty="0"/>
              <a:t>(x=</a:t>
            </a:r>
            <a:r>
              <a:rPr lang="en-US" dirty="0" err="1"/>
              <a:t>Bwt</a:t>
            </a:r>
            <a:r>
              <a:rPr lang="en-US" dirty="0"/>
              <a:t>, y=</a:t>
            </a:r>
            <a:r>
              <a:rPr lang="en-US" dirty="0" err="1"/>
              <a:t>Hwt</a:t>
            </a:r>
            <a:r>
              <a:rPr lang="en-US" dirty="0"/>
              <a:t>, </a:t>
            </a:r>
            <a:r>
              <a:rPr lang="en-US" b="1" dirty="0"/>
              <a:t>color=Sex</a:t>
            </a:r>
            <a:r>
              <a:rPr lang="en-US" dirty="0"/>
              <a:t>)) + </a:t>
            </a:r>
            <a:r>
              <a:rPr lang="en-US" dirty="0" err="1"/>
              <a:t>geom_point</a:t>
            </a:r>
            <a:r>
              <a:rPr lang="en-US" dirty="0"/>
              <a:t>() + </a:t>
            </a:r>
            <a:r>
              <a:rPr lang="en-US" dirty="0" err="1"/>
              <a:t>xlab</a:t>
            </a:r>
            <a:r>
              <a:rPr lang="en-US" dirty="0"/>
              <a:t>("Cat Body Weight (kg)") + </a:t>
            </a:r>
            <a:r>
              <a:rPr lang="en-US" dirty="0" err="1"/>
              <a:t>ylab</a:t>
            </a:r>
            <a:r>
              <a:rPr lang="en-US" dirty="0"/>
              <a:t>("Cat Heart Weight (g)")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2DB830-2D67-7D47-ACF8-53B37BC80E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469" y="2159876"/>
            <a:ext cx="7001061" cy="4698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3060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0E557823-37B5-734E-9434-6128D851E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Scatterplot in </a:t>
            </a:r>
            <a:r>
              <a:rPr lang="en-US" dirty="0" err="1"/>
              <a:t>ggplot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6712F8-D6A7-C643-9E9E-36713890EA92}"/>
              </a:ext>
            </a:extLst>
          </p:cNvPr>
          <p:cNvSpPr txBox="1"/>
          <p:nvPr/>
        </p:nvSpPr>
        <p:spPr>
          <a:xfrm>
            <a:off x="370489" y="1332186"/>
            <a:ext cx="84266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ggplot</a:t>
            </a:r>
            <a:r>
              <a:rPr lang="en-US" dirty="0"/>
              <a:t>(cats, </a:t>
            </a:r>
            <a:r>
              <a:rPr lang="en-US" dirty="0" err="1"/>
              <a:t>aes</a:t>
            </a:r>
            <a:r>
              <a:rPr lang="en-US" dirty="0"/>
              <a:t>(x=</a:t>
            </a:r>
            <a:r>
              <a:rPr lang="en-US" dirty="0" err="1"/>
              <a:t>Bwt</a:t>
            </a:r>
            <a:r>
              <a:rPr lang="en-US" dirty="0"/>
              <a:t>, y=</a:t>
            </a:r>
            <a:r>
              <a:rPr lang="en-US" dirty="0" err="1"/>
              <a:t>Hwt</a:t>
            </a:r>
            <a:r>
              <a:rPr lang="en-US" dirty="0"/>
              <a:t>)) + </a:t>
            </a:r>
            <a:r>
              <a:rPr lang="en-US" dirty="0" err="1"/>
              <a:t>geom_point</a:t>
            </a:r>
            <a:r>
              <a:rPr lang="en-US" dirty="0"/>
              <a:t>() + </a:t>
            </a:r>
            <a:r>
              <a:rPr lang="en-US" b="1" dirty="0" err="1"/>
              <a:t>facet_grid</a:t>
            </a:r>
            <a:r>
              <a:rPr lang="en-US" b="1" dirty="0"/>
              <a:t>(. ~ Sex) </a:t>
            </a:r>
            <a:r>
              <a:rPr lang="en-US" dirty="0"/>
              <a:t>+ </a:t>
            </a:r>
            <a:r>
              <a:rPr lang="en-US" dirty="0" err="1"/>
              <a:t>xlab</a:t>
            </a:r>
            <a:r>
              <a:rPr lang="en-US" dirty="0"/>
              <a:t>("Cat Body Weight (kg)") + </a:t>
            </a:r>
            <a:r>
              <a:rPr lang="en-US" dirty="0" err="1"/>
              <a:t>ylab</a:t>
            </a:r>
            <a:r>
              <a:rPr lang="en-US" dirty="0"/>
              <a:t>("Cat Heart Weight (g)")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DCE335-E68F-F146-8FF3-BAA880D8D7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469" y="2088931"/>
            <a:ext cx="7001061" cy="4769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0926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correlation coefficient gives us a way to quantify the linear association we see in a scatterplot</a:t>
            </a:r>
          </a:p>
        </p:txBody>
      </p:sp>
      <p:pic>
        <p:nvPicPr>
          <p:cNvPr id="6" name="Picture 5" descr="07-03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6198" y="3429807"/>
            <a:ext cx="4457700" cy="310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383337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 Coefficient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The correlation coefficient (r) gives us a numeric representation of the strength of linear relationship between two variables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Magnitude does not depend on the units of measurement for x and 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3072925" y="3340377"/>
                <a:ext cx="2477409" cy="10456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4000" dirty="0"/>
                  <a:t>r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sz="4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mr-IN" sz="400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r>
                              <a:rPr lang="en-US" sz="4000" b="0" i="1" smtClean="0">
                                <a:latin typeface="Cambria Math" charset="0"/>
                              </a:rPr>
                              <m:t>𝑥𝑦</m:t>
                            </m:r>
                          </m:e>
                        </m:nary>
                      </m:num>
                      <m:den>
                        <m:rad>
                          <m:radPr>
                            <m:degHide m:val="on"/>
                            <m:ctrlPr>
                              <a:rPr lang="mr-IN" sz="400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nary>
                              <m:naryPr>
                                <m:chr m:val="∑"/>
                                <m:subHide m:val="on"/>
                                <m:supHide m:val="on"/>
                                <m:ctrlPr>
                                  <a:rPr lang="mr-IN" sz="400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/>
                              <m:sup/>
                              <m:e>
                                <m:r>
                                  <a:rPr lang="en-US" sz="4000" b="0" i="1" smtClean="0">
                                    <a:latin typeface="Cambria Math" charset="0"/>
                                  </a:rPr>
                                  <m:t>𝑥</m:t>
                                </m:r>
                                <m:r>
                                  <a:rPr lang="en-US" sz="4000" b="0" i="1" baseline="30000" smtClean="0">
                                    <a:latin typeface="Cambria Math" charset="0"/>
                                  </a:rPr>
                                  <m:t>2</m:t>
                                </m:r>
                              </m:e>
                            </m:nary>
                            <m:nary>
                              <m:naryPr>
                                <m:chr m:val="∑"/>
                                <m:subHide m:val="on"/>
                                <m:supHide m:val="on"/>
                                <m:ctrlPr>
                                  <a:rPr lang="mr-IN" sz="400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/>
                              <m:sup/>
                              <m:e>
                                <m:r>
                                  <a:rPr lang="en-US" sz="4000" b="0" i="1" smtClean="0">
                                    <a:latin typeface="Cambria Math" charset="0"/>
                                  </a:rPr>
                                  <m:t>𝑦</m:t>
                                </m:r>
                                <m:r>
                                  <a:rPr lang="en-US" sz="4000" b="0" i="1" baseline="30000" smtClean="0">
                                    <a:latin typeface="Cambria Math" charset="0"/>
                                  </a:rPr>
                                  <m:t>2</m:t>
                                </m:r>
                              </m:e>
                            </m:nary>
                          </m:e>
                        </m:rad>
                      </m:den>
                    </m:f>
                  </m:oMath>
                </a14:m>
                <a:endParaRPr lang="en-US" sz="40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2925" y="3340377"/>
                <a:ext cx="2477409" cy="1045607"/>
              </a:xfrm>
              <a:prstGeom prst="rect">
                <a:avLst/>
              </a:prstGeom>
              <a:blipFill rotWithShape="0">
                <a:blip r:embed="rId2"/>
                <a:stretch>
                  <a:fillRect l="-12315" b="-40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240383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/>
          <p:cNvSpPr>
            <a:spLocks noGrp="1"/>
          </p:cNvSpPr>
          <p:nvPr>
            <p:ph type="title"/>
          </p:nvPr>
        </p:nvSpPr>
        <p:spPr>
          <a:xfrm>
            <a:off x="381000" y="1671638"/>
            <a:ext cx="8229600" cy="1143000"/>
          </a:xfrm>
        </p:spPr>
        <p:txBody>
          <a:bodyPr>
            <a:normAutofit/>
          </a:bodyPr>
          <a:lstStyle/>
          <a:p>
            <a:r>
              <a:rPr lang="en-US" b="1" i="1" dirty="0"/>
              <a:t>Association and Independence</a:t>
            </a:r>
          </a:p>
        </p:txBody>
      </p:sp>
    </p:spTree>
    <p:extLst>
      <p:ext uri="{BB962C8B-B14F-4D97-AF65-F5344CB8AC3E}">
        <p14:creationId xmlns:p14="http://schemas.microsoft.com/office/powerpoint/2010/main" val="6117054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Conditions for Correlation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Both variables must be quantitative and normally distributed</a:t>
            </a:r>
          </a:p>
          <a:p>
            <a:r>
              <a:rPr lang="en-US" dirty="0"/>
              <a:t>The relationship between them must be linear</a:t>
            </a:r>
          </a:p>
          <a:p>
            <a:pPr lvl="1"/>
            <a:r>
              <a:rPr lang="en-US" dirty="0"/>
              <a:t>Make scatterplot first to check</a:t>
            </a:r>
          </a:p>
          <a:p>
            <a:pPr lvl="1"/>
            <a:r>
              <a:rPr lang="en-US" dirty="0"/>
              <a:t>Does the pattern of points look like a reasonably straight line?</a:t>
            </a:r>
          </a:p>
          <a:p>
            <a:r>
              <a:rPr lang="en-US" dirty="0"/>
              <a:t>There should be no strong outliers</a:t>
            </a:r>
          </a:p>
          <a:p>
            <a:pPr lvl="1"/>
            <a:r>
              <a:rPr lang="en-US" dirty="0"/>
              <a:t>Outliers can affect (bias) the correlation</a:t>
            </a:r>
          </a:p>
        </p:txBody>
      </p:sp>
    </p:spTree>
    <p:extLst>
      <p:ext uri="{BB962C8B-B14F-4D97-AF65-F5344CB8AC3E}">
        <p14:creationId xmlns:p14="http://schemas.microsoft.com/office/powerpoint/2010/main" val="8793104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Interpreting Correlation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14900"/>
          </a:xfrm>
        </p:spPr>
        <p:txBody>
          <a:bodyPr>
            <a:normAutofit fontScale="77500" lnSpcReduction="20000"/>
          </a:bodyPr>
          <a:lstStyle/>
          <a:p>
            <a:pPr marL="0" indent="228600">
              <a:buClr>
                <a:schemeClr val="tx1"/>
              </a:buClr>
              <a:buFont typeface="Arial" charset="0"/>
              <a:buChar char="•"/>
            </a:pPr>
            <a:r>
              <a:rPr lang="en-US" i="1" dirty="0">
                <a:solidFill>
                  <a:srgbClr val="C00000"/>
                </a:solidFill>
                <a:latin typeface="Arial" charset="0"/>
                <a:cs typeface="Arial" charset="0"/>
              </a:rPr>
              <a:t>r</a:t>
            </a:r>
            <a:r>
              <a:rPr lang="en-US" dirty="0">
                <a:solidFill>
                  <a:srgbClr val="C00000"/>
                </a:solidFill>
                <a:latin typeface="Arial" charset="0"/>
                <a:cs typeface="Arial" charset="0"/>
              </a:rPr>
              <a:t> &gt; 0 </a:t>
            </a:r>
            <a:r>
              <a:rPr lang="en-US" dirty="0">
                <a:latin typeface="Arial" charset="0"/>
                <a:cs typeface="Arial" charset="0"/>
              </a:rPr>
              <a:t>→ positive </a:t>
            </a:r>
            <a:r>
              <a:rPr lang="en-US" i="1" dirty="0">
                <a:latin typeface="Arial" charset="0"/>
                <a:cs typeface="Arial" charset="0"/>
              </a:rPr>
              <a:t>linear</a:t>
            </a:r>
            <a:r>
              <a:rPr lang="en-US" dirty="0">
                <a:latin typeface="Arial" charset="0"/>
                <a:cs typeface="Arial" charset="0"/>
              </a:rPr>
              <a:t> association</a:t>
            </a:r>
            <a:br>
              <a:rPr lang="en-US" dirty="0">
                <a:latin typeface="Arial" charset="0"/>
                <a:cs typeface="Arial" charset="0"/>
              </a:rPr>
            </a:br>
            <a:endParaRPr lang="en-US" sz="2000" dirty="0">
              <a:latin typeface="Arial" charset="0"/>
              <a:cs typeface="Arial" charset="0"/>
            </a:endParaRPr>
          </a:p>
          <a:p>
            <a:pPr marL="0" indent="228600">
              <a:buClr>
                <a:schemeClr val="tx1"/>
              </a:buClr>
              <a:buFont typeface="Arial" charset="0"/>
              <a:buChar char="•"/>
            </a:pPr>
            <a:r>
              <a:rPr lang="en-US" i="1" dirty="0">
                <a:solidFill>
                  <a:srgbClr val="C00000"/>
                </a:solidFill>
                <a:latin typeface="Arial" charset="0"/>
                <a:cs typeface="Arial" charset="0"/>
              </a:rPr>
              <a:t>r</a:t>
            </a:r>
            <a:r>
              <a:rPr lang="en-US" dirty="0">
                <a:solidFill>
                  <a:srgbClr val="C00000"/>
                </a:solidFill>
                <a:latin typeface="Arial" charset="0"/>
                <a:cs typeface="Arial" charset="0"/>
              </a:rPr>
              <a:t> &lt; 0 </a:t>
            </a:r>
            <a:r>
              <a:rPr lang="en-US" dirty="0">
                <a:latin typeface="Arial" charset="0"/>
                <a:cs typeface="Arial" charset="0"/>
              </a:rPr>
              <a:t>→ negative </a:t>
            </a:r>
            <a:r>
              <a:rPr lang="en-US" i="1" dirty="0">
                <a:latin typeface="Arial" charset="0"/>
                <a:cs typeface="Arial" charset="0"/>
              </a:rPr>
              <a:t>linear</a:t>
            </a:r>
            <a:r>
              <a:rPr lang="en-US" dirty="0">
                <a:latin typeface="Arial" charset="0"/>
                <a:cs typeface="Arial" charset="0"/>
              </a:rPr>
              <a:t> association</a:t>
            </a:r>
            <a:br>
              <a:rPr lang="en-US" dirty="0">
                <a:latin typeface="Arial" charset="0"/>
                <a:cs typeface="Arial" charset="0"/>
              </a:rPr>
            </a:br>
            <a:endParaRPr lang="en-US" sz="2000" dirty="0">
              <a:latin typeface="Arial" charset="0"/>
              <a:cs typeface="Arial" charset="0"/>
            </a:endParaRPr>
          </a:p>
          <a:p>
            <a:pPr marL="0" indent="228600">
              <a:buClr>
                <a:schemeClr val="tx1"/>
              </a:buClr>
              <a:buFont typeface="Arial" charset="0"/>
              <a:buChar char="•"/>
            </a:pPr>
            <a:r>
              <a:rPr lang="en-US" dirty="0">
                <a:solidFill>
                  <a:srgbClr val="C00000"/>
                </a:solidFill>
                <a:latin typeface="Arial" charset="0"/>
                <a:cs typeface="Arial" charset="0"/>
              </a:rPr>
              <a:t>−1 </a:t>
            </a:r>
            <a:r>
              <a:rPr lang="en-US" u="sng" dirty="0">
                <a:solidFill>
                  <a:srgbClr val="C00000"/>
                </a:solidFill>
                <a:latin typeface="Arial" charset="0"/>
                <a:cs typeface="Arial" charset="0"/>
              </a:rPr>
              <a:t>&lt;</a:t>
            </a:r>
            <a:r>
              <a:rPr lang="en-US" dirty="0">
                <a:solidFill>
                  <a:srgbClr val="C00000"/>
                </a:solidFill>
                <a:latin typeface="Arial" charset="0"/>
                <a:cs typeface="Arial" charset="0"/>
              </a:rPr>
              <a:t> </a:t>
            </a:r>
            <a:r>
              <a:rPr lang="en-US" i="1" dirty="0">
                <a:solidFill>
                  <a:srgbClr val="C00000"/>
                </a:solidFill>
                <a:latin typeface="Arial" charset="0"/>
                <a:cs typeface="Arial" charset="0"/>
              </a:rPr>
              <a:t>r</a:t>
            </a:r>
            <a:r>
              <a:rPr lang="en-US" dirty="0">
                <a:solidFill>
                  <a:srgbClr val="C00000"/>
                </a:solidFill>
                <a:latin typeface="Arial" charset="0"/>
                <a:cs typeface="Arial" charset="0"/>
              </a:rPr>
              <a:t> </a:t>
            </a:r>
            <a:r>
              <a:rPr lang="en-US" u="sng" dirty="0">
                <a:solidFill>
                  <a:srgbClr val="C00000"/>
                </a:solidFill>
                <a:latin typeface="Arial" charset="0"/>
                <a:cs typeface="Arial" charset="0"/>
              </a:rPr>
              <a:t>&lt;</a:t>
            </a:r>
            <a:r>
              <a:rPr lang="en-US" dirty="0">
                <a:solidFill>
                  <a:srgbClr val="C00000"/>
                </a:solidFill>
                <a:latin typeface="Arial" charset="0"/>
                <a:cs typeface="Arial" charset="0"/>
              </a:rPr>
              <a:t> 1</a:t>
            </a:r>
          </a:p>
          <a:p>
            <a:pPr marL="0" indent="228600">
              <a:buClr>
                <a:schemeClr val="tx1"/>
              </a:buClr>
              <a:buFont typeface="Arial" charset="0"/>
              <a:buChar char="•"/>
            </a:pPr>
            <a:endParaRPr lang="en-US" dirty="0">
              <a:latin typeface="Arial" charset="0"/>
              <a:cs typeface="Arial" charset="0"/>
            </a:endParaRPr>
          </a:p>
          <a:p>
            <a:pPr marL="400050" lvl="1" indent="228600">
              <a:buClr>
                <a:schemeClr val="tx1"/>
              </a:buClr>
              <a:buFont typeface="Arial" charset="0"/>
              <a:buChar char="•"/>
            </a:pPr>
            <a:r>
              <a:rPr lang="en-US" i="1" dirty="0">
                <a:solidFill>
                  <a:srgbClr val="C00000"/>
                </a:solidFill>
                <a:latin typeface="Arial" charset="0"/>
                <a:cs typeface="Arial" charset="0"/>
              </a:rPr>
              <a:t>r</a:t>
            </a:r>
            <a:r>
              <a:rPr lang="en-US" dirty="0">
                <a:solidFill>
                  <a:srgbClr val="C00000"/>
                </a:solidFill>
                <a:latin typeface="Arial" charset="0"/>
                <a:cs typeface="Arial" charset="0"/>
              </a:rPr>
              <a:t> = − 1 </a:t>
            </a:r>
            <a:r>
              <a:rPr lang="en-US" dirty="0">
                <a:latin typeface="Arial" charset="0"/>
                <a:cs typeface="Arial" charset="0"/>
              </a:rPr>
              <a:t>only if the points all lie exactly on a negatively sloped line</a:t>
            </a:r>
          </a:p>
          <a:p>
            <a:pPr marL="400050" lvl="1" indent="228600">
              <a:buClr>
                <a:schemeClr val="tx1"/>
              </a:buClr>
              <a:buFont typeface="Arial" charset="0"/>
              <a:buChar char="•"/>
            </a:pPr>
            <a:r>
              <a:rPr lang="en-US" i="1" dirty="0">
                <a:solidFill>
                  <a:srgbClr val="C00000"/>
                </a:solidFill>
                <a:latin typeface="Arial" charset="0"/>
                <a:cs typeface="Arial" charset="0"/>
              </a:rPr>
              <a:t>r</a:t>
            </a:r>
            <a:r>
              <a:rPr lang="en-US" dirty="0">
                <a:solidFill>
                  <a:srgbClr val="C00000"/>
                </a:solidFill>
                <a:latin typeface="Arial" charset="0"/>
                <a:cs typeface="Arial" charset="0"/>
              </a:rPr>
              <a:t> = 1 </a:t>
            </a:r>
            <a:r>
              <a:rPr lang="en-US" dirty="0">
                <a:latin typeface="Arial" charset="0"/>
                <a:cs typeface="Arial" charset="0"/>
              </a:rPr>
              <a:t>only if the points all lie exactly on a positively sloped line</a:t>
            </a:r>
          </a:p>
          <a:p>
            <a:pPr marL="400050" lvl="1" indent="228600">
              <a:buClr>
                <a:schemeClr val="tx1"/>
              </a:buClr>
              <a:buFont typeface="Arial" charset="0"/>
              <a:buChar char="•"/>
            </a:pPr>
            <a:endParaRPr lang="en-US" sz="1600" dirty="0">
              <a:latin typeface="Arial" charset="0"/>
              <a:cs typeface="Arial" charset="0"/>
            </a:endParaRPr>
          </a:p>
          <a:p>
            <a:pPr marL="0" indent="228600">
              <a:buFont typeface="Arial" charset="0"/>
              <a:buChar char="•"/>
            </a:pPr>
            <a:r>
              <a:rPr lang="en-US" dirty="0">
                <a:latin typeface="Arial" charset="0"/>
                <a:cs typeface="Arial" charset="0"/>
              </a:rPr>
              <a:t>Interchanging </a:t>
            </a:r>
            <a:r>
              <a:rPr lang="en-US" i="1" dirty="0">
                <a:solidFill>
                  <a:srgbClr val="C00000"/>
                </a:solidFill>
                <a:latin typeface="Arial" charset="0"/>
                <a:cs typeface="Arial" charset="0"/>
              </a:rPr>
              <a:t>x</a:t>
            </a:r>
            <a:r>
              <a:rPr lang="en-US" dirty="0">
                <a:latin typeface="Arial" charset="0"/>
                <a:cs typeface="Arial" charset="0"/>
              </a:rPr>
              <a:t> and </a:t>
            </a:r>
            <a:r>
              <a:rPr lang="en-US" i="1" dirty="0">
                <a:solidFill>
                  <a:srgbClr val="C00000"/>
                </a:solidFill>
                <a:latin typeface="Arial" charset="0"/>
                <a:cs typeface="Arial" charset="0"/>
              </a:rPr>
              <a:t>y</a:t>
            </a:r>
            <a:r>
              <a:rPr lang="en-US" dirty="0">
                <a:latin typeface="Arial" charset="0"/>
                <a:cs typeface="Arial" charset="0"/>
              </a:rPr>
              <a:t> does not change the correlation.</a:t>
            </a:r>
            <a:br>
              <a:rPr lang="en-US" dirty="0">
                <a:latin typeface="Arial" charset="0"/>
                <a:cs typeface="Arial" charset="0"/>
              </a:rPr>
            </a:br>
            <a:endParaRPr lang="en-US" sz="2000" dirty="0">
              <a:latin typeface="Arial" charset="0"/>
              <a:cs typeface="Arial" charset="0"/>
            </a:endParaRPr>
          </a:p>
          <a:p>
            <a:pPr marL="0" indent="228600">
              <a:buClr>
                <a:schemeClr val="tx1"/>
              </a:buClr>
              <a:buFont typeface="Arial" charset="0"/>
              <a:buChar char="•"/>
            </a:pPr>
            <a:r>
              <a:rPr lang="en-US" i="1" dirty="0">
                <a:solidFill>
                  <a:srgbClr val="C00000"/>
                </a:solidFill>
                <a:latin typeface="Arial" charset="0"/>
                <a:cs typeface="Arial" charset="0"/>
              </a:rPr>
              <a:t>r</a:t>
            </a:r>
            <a:r>
              <a:rPr lang="en-US" dirty="0">
                <a:latin typeface="Arial" charset="0"/>
                <a:cs typeface="Arial" charset="0"/>
              </a:rPr>
              <a:t>  has no units</a:t>
            </a:r>
          </a:p>
          <a:p>
            <a:pPr marL="400050" lvl="1" indent="228600">
              <a:buClr>
                <a:schemeClr val="tx1"/>
              </a:buClr>
              <a:buFont typeface="Arial" charset="0"/>
              <a:buChar char="•"/>
            </a:pPr>
            <a:r>
              <a:rPr lang="en-US" dirty="0">
                <a:latin typeface="Arial" charset="0"/>
                <a:cs typeface="Arial" charset="0"/>
              </a:rPr>
              <a:t>Changing the units of X or Y does not change r  </a:t>
            </a:r>
            <a:endParaRPr lang="en-US" sz="1200" dirty="0">
              <a:latin typeface="Arial" charset="0"/>
              <a:cs typeface="Arial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8318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ACB8603-1FB0-6C43-93B7-932EEC1C3E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5930" y="2020281"/>
            <a:ext cx="5943600" cy="24511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ADFB52EE-97DC-B443-A921-A73038705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 ≠ Causation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36BD99-D0DA-4A4A-A77D-888C1E57403F}"/>
              </a:ext>
            </a:extLst>
          </p:cNvPr>
          <p:cNvSpPr txBox="1"/>
          <p:nvPr/>
        </p:nvSpPr>
        <p:spPr>
          <a:xfrm>
            <a:off x="1600200" y="5074024"/>
            <a:ext cx="594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Image credit    https://</a:t>
            </a:r>
            <a:r>
              <a:rPr lang="en-US" dirty="0" err="1"/>
              <a:t>imgs.xkcd.com</a:t>
            </a:r>
            <a:r>
              <a:rPr lang="en-US" dirty="0"/>
              <a:t>/comics/</a:t>
            </a:r>
            <a:r>
              <a:rPr lang="en-US" dirty="0" err="1"/>
              <a:t>correlation.png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69621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 ≠ Causation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high correlation between X and Y doesn’t mean that X caused Y</a:t>
            </a:r>
          </a:p>
          <a:p>
            <a:pPr lvl="1"/>
            <a:r>
              <a:rPr lang="en-US" dirty="0"/>
              <a:t>Y could have caused X</a:t>
            </a:r>
          </a:p>
          <a:p>
            <a:pPr lvl="1"/>
            <a:r>
              <a:rPr lang="en-US" dirty="0"/>
              <a:t>A third variable may explain the association</a:t>
            </a:r>
          </a:p>
          <a:p>
            <a:pPr lvl="2"/>
            <a:r>
              <a:rPr lang="en-US" dirty="0"/>
              <a:t>Gray hair and wrinkles are strongly correlated but dyeing hair does not make wrinkles disappear!  </a:t>
            </a:r>
          </a:p>
          <a:p>
            <a:pPr lvl="2"/>
            <a:r>
              <a:rPr lang="en-US" dirty="0"/>
              <a:t>A third variable (age) causes both of them</a:t>
            </a:r>
          </a:p>
        </p:txBody>
      </p:sp>
    </p:spTree>
    <p:extLst>
      <p:ext uri="{BB962C8B-B14F-4D97-AF65-F5344CB8AC3E}">
        <p14:creationId xmlns:p14="http://schemas.microsoft.com/office/powerpoint/2010/main" val="18501170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Hypothesis Testing: Correlation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Frequently we want to objectively determine if the correlation is different from zero (no association between x and y, </a:t>
            </a:r>
            <a:r>
              <a:rPr lang="en-US" i="1" dirty="0"/>
              <a:t>independence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H</a:t>
            </a:r>
            <a:r>
              <a:rPr lang="en-US" baseline="-25000" dirty="0"/>
              <a:t>0</a:t>
            </a:r>
            <a:r>
              <a:rPr lang="en-US" dirty="0"/>
              <a:t>: ⍴ = 0 vs. H</a:t>
            </a:r>
            <a:r>
              <a:rPr lang="en-US" baseline="-25000" dirty="0"/>
              <a:t>A</a:t>
            </a:r>
            <a:r>
              <a:rPr lang="en-US" dirty="0"/>
              <a:t>: ⍴ ≠ 0</a:t>
            </a:r>
          </a:p>
          <a:p>
            <a:r>
              <a:rPr lang="en-US" dirty="0"/>
              <a:t>We do this using the t distribution: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031926" y="4433777"/>
                <a:ext cx="884345" cy="7412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3600" dirty="0"/>
                  <a:t>t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sz="3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b="0" i="1" smtClean="0">
                            <a:latin typeface="Cambria Math" charset="0"/>
                          </a:rPr>
                          <m:t>𝑟</m:t>
                        </m:r>
                      </m:num>
                      <m:den>
                        <m:r>
                          <a:rPr lang="en-US" sz="3600" b="0" i="1" smtClean="0">
                            <a:latin typeface="Cambria Math" charset="0"/>
                          </a:rPr>
                          <m:t>𝑠</m:t>
                        </m:r>
                        <m:r>
                          <a:rPr lang="en-US" sz="3600" b="0" i="1" baseline="-25000" smtClean="0">
                            <a:latin typeface="Cambria Math" charset="0"/>
                          </a:rPr>
                          <m:t>𝑟</m:t>
                        </m:r>
                      </m:den>
                    </m:f>
                  </m:oMath>
                </a14:m>
                <a:endParaRPr lang="en-US" sz="36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1926" y="4433777"/>
                <a:ext cx="884345" cy="741293"/>
              </a:xfrm>
              <a:prstGeom prst="rect">
                <a:avLst/>
              </a:prstGeom>
              <a:blipFill rotWithShape="0">
                <a:blip r:embed="rId2"/>
                <a:stretch>
                  <a:fillRect l="-31034" t="-9016" b="-213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4841359" y="5245250"/>
                <a:ext cx="1821268" cy="112736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3600" dirty="0" err="1"/>
                  <a:t>s</a:t>
                </a:r>
                <a:r>
                  <a:rPr lang="en-US" sz="3600" baseline="-25000" dirty="0" err="1"/>
                  <a:t>r</a:t>
                </a:r>
                <a:r>
                  <a:rPr lang="en-US" sz="3600" dirty="0"/>
                  <a:t> =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360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mr-IN" sz="36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600" b="0" i="1" smtClean="0">
                                <a:latin typeface="Cambria Math" charset="0"/>
                              </a:rPr>
                              <m:t>1−</m:t>
                            </m:r>
                            <m:r>
                              <a:rPr lang="en-US" sz="3600" b="0" i="1" smtClean="0">
                                <a:latin typeface="Cambria Math" charset="0"/>
                              </a:rPr>
                              <m:t>𝑟</m:t>
                            </m:r>
                            <m:r>
                              <a:rPr lang="en-US" sz="3600" b="0" i="1" baseline="30000" smtClean="0">
                                <a:latin typeface="Cambria Math" charset="0"/>
                              </a:rPr>
                              <m:t>2</m:t>
                            </m:r>
                          </m:num>
                          <m:den>
                            <m:r>
                              <a:rPr lang="en-US" sz="3600" b="0" i="1" smtClean="0">
                                <a:latin typeface="Cambria Math" charset="0"/>
                              </a:rPr>
                              <m:t>𝑛</m:t>
                            </m:r>
                            <m:r>
                              <a:rPr lang="en-US" sz="3600" b="0" i="1" smtClean="0">
                                <a:latin typeface="Cambria Math" charset="0"/>
                              </a:rPr>
                              <m:t>−2</m:t>
                            </m:r>
                          </m:den>
                        </m:f>
                      </m:e>
                    </m:rad>
                  </m:oMath>
                </a14:m>
                <a:endParaRPr lang="en-US" sz="36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1359" y="5245250"/>
                <a:ext cx="1821268" cy="1127360"/>
              </a:xfrm>
              <a:prstGeom prst="rect">
                <a:avLst/>
              </a:prstGeom>
              <a:blipFill rotWithShape="0">
                <a:blip r:embed="rId3"/>
                <a:stretch>
                  <a:fillRect l="-15050"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544286" y="5667963"/>
            <a:ext cx="42970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Where the standard error of r is: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44286" y="6228816"/>
            <a:ext cx="40511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Degrees of freedom (</a:t>
            </a:r>
            <a:r>
              <a:rPr lang="en-US" sz="2400" dirty="0" err="1"/>
              <a:t>df</a:t>
            </a:r>
            <a:r>
              <a:rPr lang="en-US" sz="2400" dirty="0"/>
              <a:t>) = n-2</a:t>
            </a:r>
          </a:p>
        </p:txBody>
      </p:sp>
    </p:spTree>
    <p:extLst>
      <p:ext uri="{BB962C8B-B14F-4D97-AF65-F5344CB8AC3E}">
        <p14:creationId xmlns:p14="http://schemas.microsoft.com/office/powerpoint/2010/main" val="13724860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 in R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err="1">
                <a:solidFill>
                  <a:srgbClr val="C00000"/>
                </a:solidFill>
              </a:rPr>
              <a:t>cor</a:t>
            </a:r>
            <a:r>
              <a:rPr lang="en-US" sz="2800" dirty="0">
                <a:solidFill>
                  <a:srgbClr val="C00000"/>
                </a:solidFill>
              </a:rPr>
              <a:t>(</a:t>
            </a:r>
            <a:r>
              <a:rPr lang="en-US" sz="2800" dirty="0" err="1">
                <a:solidFill>
                  <a:srgbClr val="C00000"/>
                </a:solidFill>
              </a:rPr>
              <a:t>xvar</a:t>
            </a:r>
            <a:r>
              <a:rPr lang="en-US" sz="2800" dirty="0">
                <a:solidFill>
                  <a:srgbClr val="C00000"/>
                </a:solidFill>
              </a:rPr>
              <a:t>, </a:t>
            </a:r>
            <a:r>
              <a:rPr lang="en-US" sz="2800" dirty="0" err="1">
                <a:solidFill>
                  <a:srgbClr val="C00000"/>
                </a:solidFill>
              </a:rPr>
              <a:t>yvar</a:t>
            </a:r>
            <a:r>
              <a:rPr lang="en-US" sz="2800" dirty="0">
                <a:solidFill>
                  <a:srgbClr val="C00000"/>
                </a:solidFill>
              </a:rPr>
              <a:t>)</a:t>
            </a:r>
          </a:p>
          <a:p>
            <a:pPr lvl="1"/>
            <a:r>
              <a:rPr lang="en-US" sz="2400" dirty="0"/>
              <a:t>Calculates correlation coefficient</a:t>
            </a:r>
          </a:p>
          <a:p>
            <a:pPr lvl="1"/>
            <a:endParaRPr lang="en-US" sz="2400" dirty="0"/>
          </a:p>
          <a:p>
            <a:r>
              <a:rPr lang="en-US" sz="2800" dirty="0" err="1">
                <a:solidFill>
                  <a:srgbClr val="C00000"/>
                </a:solidFill>
              </a:rPr>
              <a:t>cor.test</a:t>
            </a:r>
            <a:r>
              <a:rPr lang="en-US" sz="2800" dirty="0">
                <a:solidFill>
                  <a:srgbClr val="C00000"/>
                </a:solidFill>
              </a:rPr>
              <a:t>(</a:t>
            </a:r>
            <a:r>
              <a:rPr lang="en-US" sz="2800" dirty="0" err="1">
                <a:solidFill>
                  <a:srgbClr val="C00000"/>
                </a:solidFill>
              </a:rPr>
              <a:t>xvar</a:t>
            </a:r>
            <a:r>
              <a:rPr lang="en-US" sz="2800" dirty="0">
                <a:solidFill>
                  <a:srgbClr val="C00000"/>
                </a:solidFill>
              </a:rPr>
              <a:t>, </a:t>
            </a:r>
            <a:r>
              <a:rPr lang="en-US" sz="2800" dirty="0" err="1">
                <a:solidFill>
                  <a:srgbClr val="C00000"/>
                </a:solidFill>
              </a:rPr>
              <a:t>yvar</a:t>
            </a:r>
            <a:r>
              <a:rPr lang="en-US" sz="2800" dirty="0">
                <a:solidFill>
                  <a:srgbClr val="C00000"/>
                </a:solidFill>
              </a:rPr>
              <a:t>, </a:t>
            </a:r>
            <a:r>
              <a:rPr lang="en-US" sz="2800" dirty="0" err="1">
                <a:solidFill>
                  <a:srgbClr val="C00000"/>
                </a:solidFill>
              </a:rPr>
              <a:t>conf.level</a:t>
            </a:r>
            <a:r>
              <a:rPr lang="en-US" sz="2800" dirty="0">
                <a:solidFill>
                  <a:srgbClr val="C00000"/>
                </a:solidFill>
              </a:rPr>
              <a:t> = 0.95)</a:t>
            </a:r>
          </a:p>
          <a:p>
            <a:pPr lvl="1"/>
            <a:r>
              <a:rPr lang="en-US" sz="2400" dirty="0"/>
              <a:t>Calculates correlation coefficient and confidence interval</a:t>
            </a:r>
          </a:p>
          <a:p>
            <a:pPr lvl="2"/>
            <a:r>
              <a:rPr lang="en-US" sz="2000" dirty="0"/>
              <a:t>Can specify % confidence, 95% is default</a:t>
            </a:r>
          </a:p>
          <a:p>
            <a:pPr lvl="1"/>
            <a:r>
              <a:rPr lang="en-US" sz="2400" dirty="0"/>
              <a:t>Performs t test to see if differs from zero</a:t>
            </a:r>
          </a:p>
          <a:p>
            <a:pPr lvl="1"/>
            <a:r>
              <a:rPr lang="en-US" sz="2400" dirty="0"/>
              <a:t>Can limit to a subset of data using subset argument</a:t>
            </a:r>
          </a:p>
          <a:p>
            <a:pPr lvl="2"/>
            <a:r>
              <a:rPr lang="en-US" sz="2000" dirty="0"/>
              <a:t>e.g. subset = sex == “F”</a:t>
            </a:r>
          </a:p>
        </p:txBody>
      </p:sp>
    </p:spTree>
    <p:extLst>
      <p:ext uri="{BB962C8B-B14F-4D97-AF65-F5344CB8AC3E}">
        <p14:creationId xmlns:p14="http://schemas.microsoft.com/office/powerpoint/2010/main" val="10368231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 in R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Correlation can only be calculated on complete data (no missing values)</a:t>
            </a:r>
          </a:p>
          <a:p>
            <a:pPr lvl="1"/>
            <a:r>
              <a:rPr lang="en-US" dirty="0"/>
              <a:t>Missing values will cause the resulting correlation coefficient to be NA</a:t>
            </a:r>
          </a:p>
          <a:p>
            <a:pPr lvl="1"/>
            <a:endParaRPr lang="en-US" dirty="0"/>
          </a:p>
          <a:p>
            <a:r>
              <a:rPr lang="en-US" dirty="0"/>
              <a:t>If your data contain missing values, you must tell R to ignore them</a:t>
            </a:r>
          </a:p>
          <a:p>
            <a:pPr lvl="1"/>
            <a:r>
              <a:rPr lang="en-US" dirty="0" err="1"/>
              <a:t>cor</a:t>
            </a:r>
            <a:r>
              <a:rPr lang="en-US" dirty="0"/>
              <a:t>( </a:t>
            </a:r>
            <a:r>
              <a:rPr lang="mr-IN" dirty="0"/>
              <a:t>…</a:t>
            </a:r>
            <a:r>
              <a:rPr lang="en-US" dirty="0"/>
              <a:t> , </a:t>
            </a:r>
            <a:r>
              <a:rPr lang="en-US" dirty="0" err="1"/>
              <a:t>na.rm</a:t>
            </a:r>
            <a:r>
              <a:rPr lang="en-US" dirty="0"/>
              <a:t> = TRUE)</a:t>
            </a:r>
          </a:p>
          <a:p>
            <a:pPr lvl="1"/>
            <a:r>
              <a:rPr lang="en-US" dirty="0" err="1"/>
              <a:t>cor.test</a:t>
            </a:r>
            <a:r>
              <a:rPr lang="en-US" dirty="0"/>
              <a:t>( ... , </a:t>
            </a:r>
            <a:r>
              <a:rPr lang="en-US" dirty="0" err="1"/>
              <a:t>na.action</a:t>
            </a:r>
            <a:r>
              <a:rPr lang="en-US" dirty="0"/>
              <a:t>=”</a:t>
            </a:r>
            <a:r>
              <a:rPr lang="en-US" dirty="0" err="1"/>
              <a:t>na.exclude</a:t>
            </a:r>
            <a:r>
              <a:rPr lang="en-US" dirty="0"/>
              <a:t>”)</a:t>
            </a:r>
          </a:p>
        </p:txBody>
      </p:sp>
    </p:spTree>
    <p:extLst>
      <p:ext uri="{BB962C8B-B14F-4D97-AF65-F5344CB8AC3E}">
        <p14:creationId xmlns:p14="http://schemas.microsoft.com/office/powerpoint/2010/main" val="12040173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 in R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40300"/>
          </a:xfrm>
        </p:spPr>
        <p:txBody>
          <a:bodyPr>
            <a:normAutofit/>
          </a:bodyPr>
          <a:lstStyle/>
          <a:p>
            <a:r>
              <a:rPr lang="en-US" dirty="0" err="1"/>
              <a:t>cor.test</a:t>
            </a:r>
            <a:r>
              <a:rPr lang="en-US" dirty="0"/>
              <a:t>( </a:t>
            </a:r>
            <a:r>
              <a:rPr lang="mr-IN" dirty="0"/>
              <a:t>…</a:t>
            </a:r>
            <a:r>
              <a:rPr lang="en-US" dirty="0"/>
              <a:t>. , method=“spearman”)</a:t>
            </a:r>
          </a:p>
          <a:p>
            <a:pPr lvl="1"/>
            <a:r>
              <a:rPr lang="en-US" dirty="0"/>
              <a:t>Calculates Spearman’s correlation coefficient</a:t>
            </a:r>
          </a:p>
          <a:p>
            <a:pPr lvl="1"/>
            <a:r>
              <a:rPr lang="en-US" dirty="0"/>
              <a:t>Like Pearson’s only based on ranks instead of measured values</a:t>
            </a:r>
          </a:p>
          <a:p>
            <a:pPr lvl="1"/>
            <a:r>
              <a:rPr lang="en-US" i="1" dirty="0">
                <a:solidFill>
                  <a:schemeClr val="tx2"/>
                </a:solidFill>
              </a:rPr>
              <a:t>Nonparametric, not biased by outliers</a:t>
            </a:r>
          </a:p>
          <a:p>
            <a:pPr lvl="1"/>
            <a:endParaRPr lang="en-US" dirty="0"/>
          </a:p>
          <a:p>
            <a:r>
              <a:rPr lang="en-US" dirty="0" err="1"/>
              <a:t>cor.test</a:t>
            </a:r>
            <a:r>
              <a:rPr lang="en-US" dirty="0"/>
              <a:t>( </a:t>
            </a:r>
            <a:r>
              <a:rPr lang="mr-IN" dirty="0"/>
              <a:t>…</a:t>
            </a:r>
            <a:r>
              <a:rPr lang="en-US" dirty="0"/>
              <a:t>, alternative = “less”)</a:t>
            </a:r>
          </a:p>
          <a:p>
            <a:pPr lvl="1"/>
            <a:r>
              <a:rPr lang="en-US" dirty="0"/>
              <a:t>Or “greater”</a:t>
            </a:r>
          </a:p>
          <a:p>
            <a:pPr lvl="1"/>
            <a:r>
              <a:rPr lang="en-US" dirty="0"/>
              <a:t>Allows one-sided hypothesis testing</a:t>
            </a:r>
          </a:p>
        </p:txBody>
      </p:sp>
    </p:spTree>
    <p:extLst>
      <p:ext uri="{BB962C8B-B14F-4D97-AF65-F5344CB8AC3E}">
        <p14:creationId xmlns:p14="http://schemas.microsoft.com/office/powerpoint/2010/main" val="19565928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 in R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Alternate syntax: formula</a:t>
            </a:r>
          </a:p>
          <a:p>
            <a:r>
              <a:rPr lang="en-US" sz="2800" dirty="0" err="1"/>
              <a:t>cor.test</a:t>
            </a:r>
            <a:r>
              <a:rPr lang="en-US" sz="2800" dirty="0"/>
              <a:t>( ~ </a:t>
            </a:r>
            <a:r>
              <a:rPr lang="en-US" sz="2800" dirty="0" err="1"/>
              <a:t>xvar</a:t>
            </a:r>
            <a:r>
              <a:rPr lang="en-US" sz="2800" dirty="0"/>
              <a:t> + </a:t>
            </a:r>
            <a:r>
              <a:rPr lang="en-US" sz="2800" dirty="0" err="1"/>
              <a:t>yvar</a:t>
            </a:r>
            <a:r>
              <a:rPr lang="en-US" sz="2800" dirty="0"/>
              <a:t>, data)</a:t>
            </a:r>
          </a:p>
          <a:p>
            <a:r>
              <a:rPr lang="en-US" sz="2800" dirty="0"/>
              <a:t>Can limit to a subset of data using subset argument</a:t>
            </a:r>
          </a:p>
          <a:p>
            <a:pPr lvl="2"/>
            <a:r>
              <a:rPr lang="en-US" sz="2800" dirty="0"/>
              <a:t>e.g. subset = sex == “F”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72011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Example: Cat Anatomy 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Body weight (kg) and heart weight (g) measured in 144 domestic cats</a:t>
            </a:r>
          </a:p>
          <a:p>
            <a:r>
              <a:rPr lang="en-US" dirty="0"/>
              <a:t>Evaluate the association between these two quantities:</a:t>
            </a:r>
          </a:p>
          <a:p>
            <a:pPr lvl="1"/>
            <a:r>
              <a:rPr lang="en-US" dirty="0"/>
              <a:t>Visualize the relationship using a scatterplot</a:t>
            </a:r>
          </a:p>
          <a:p>
            <a:pPr lvl="1"/>
            <a:r>
              <a:rPr lang="en-US" dirty="0"/>
              <a:t>Calculate the Pearson correlation coefficient</a:t>
            </a:r>
          </a:p>
          <a:p>
            <a:pPr lvl="1"/>
            <a:r>
              <a:rPr lang="en-US" dirty="0"/>
              <a:t>Test the hypothesis that r = 0</a:t>
            </a:r>
          </a:p>
          <a:p>
            <a:pPr lvl="1"/>
            <a:r>
              <a:rPr lang="en-US" dirty="0"/>
              <a:t>Calculate a 95% confidence interval for the correlation coefficient</a:t>
            </a:r>
          </a:p>
          <a:p>
            <a:pPr lvl="1"/>
            <a:r>
              <a:rPr lang="en-US" dirty="0"/>
              <a:t>Do the correlations differ by sex?</a:t>
            </a:r>
          </a:p>
        </p:txBody>
      </p:sp>
    </p:spTree>
    <p:extLst>
      <p:ext uri="{BB962C8B-B14F-4D97-AF65-F5344CB8AC3E}">
        <p14:creationId xmlns:p14="http://schemas.microsoft.com/office/powerpoint/2010/main" val="18649991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Association and Independence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97525" y="1417638"/>
            <a:ext cx="7680418" cy="5139916"/>
          </a:xfrm>
        </p:spPr>
        <p:txBody>
          <a:bodyPr>
            <a:normAutofit fontScale="92500"/>
          </a:bodyPr>
          <a:lstStyle/>
          <a:p>
            <a:r>
              <a:rPr lang="en-US" dirty="0"/>
              <a:t>Association between two continuous variables</a:t>
            </a:r>
          </a:p>
          <a:p>
            <a:pPr lvl="1"/>
            <a:r>
              <a:rPr lang="en-US" dirty="0"/>
              <a:t>Correlation</a:t>
            </a:r>
          </a:p>
          <a:p>
            <a:r>
              <a:rPr lang="en-US" dirty="0"/>
              <a:t>Association between two categorical variables</a:t>
            </a:r>
          </a:p>
          <a:p>
            <a:pPr lvl="1"/>
            <a:r>
              <a:rPr lang="en-US" dirty="0"/>
              <a:t>Chi square test</a:t>
            </a:r>
          </a:p>
          <a:p>
            <a:pPr lvl="1"/>
            <a:r>
              <a:rPr lang="en-US" dirty="0"/>
              <a:t>Fisher’s exact test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Association between a continuous variable and a categorical variable</a:t>
            </a:r>
          </a:p>
          <a:p>
            <a:pPr lvl="1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 test (2 categories) – last week</a:t>
            </a:r>
          </a:p>
          <a:p>
            <a:pPr lvl="1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ANOVA (3+ categories) – next week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7267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Exercise #1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Data: </a:t>
            </a:r>
            <a:r>
              <a:rPr lang="en-US" b="1" dirty="0"/>
              <a:t>trees</a:t>
            </a:r>
          </a:p>
          <a:p>
            <a:r>
              <a:rPr lang="en-US" dirty="0"/>
              <a:t>For each pair of variables:</a:t>
            </a:r>
          </a:p>
          <a:p>
            <a:pPr lvl="1"/>
            <a:r>
              <a:rPr lang="en-US" dirty="0"/>
              <a:t>Make a scatterplot to visualize the relationship</a:t>
            </a:r>
          </a:p>
          <a:p>
            <a:pPr lvl="1"/>
            <a:r>
              <a:rPr lang="en-US" dirty="0"/>
              <a:t>Calculate the correlation coefficient and 95% confidence interval, and test the hypothesis that the correlation is unequal to zero</a:t>
            </a:r>
          </a:p>
          <a:p>
            <a:r>
              <a:rPr lang="en-US" dirty="0"/>
              <a:t>Do the correlation coefficients agree with your observations about the data?</a:t>
            </a:r>
          </a:p>
        </p:txBody>
      </p:sp>
    </p:spTree>
    <p:extLst>
      <p:ext uri="{BB962C8B-B14F-4D97-AF65-F5344CB8AC3E}">
        <p14:creationId xmlns:p14="http://schemas.microsoft.com/office/powerpoint/2010/main" val="18808677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1876E4-8E39-B449-A964-43D61BDC41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Correlation Visualization 1: Scatterplot Matrix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F69FEA-A242-EE49-BC24-D6882FF711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Base R function </a:t>
            </a:r>
            <a:r>
              <a:rPr lang="en-US" dirty="0">
                <a:solidFill>
                  <a:srgbClr val="C00000"/>
                </a:solidFill>
              </a:rPr>
              <a:t>pairs(</a:t>
            </a:r>
            <a:r>
              <a:rPr lang="en-US" dirty="0" err="1">
                <a:solidFill>
                  <a:srgbClr val="C00000"/>
                </a:solidFill>
              </a:rPr>
              <a:t>df</a:t>
            </a:r>
            <a:r>
              <a:rPr lang="en-US" dirty="0">
                <a:solidFill>
                  <a:srgbClr val="C00000"/>
                </a:solidFill>
              </a:rPr>
              <a:t>[,col</a:t>
            </a:r>
            <a:r>
              <a:rPr lang="en-US" baseline="-25000" dirty="0">
                <a:solidFill>
                  <a:srgbClr val="C00000"/>
                </a:solidFill>
              </a:rPr>
              <a:t>1st</a:t>
            </a:r>
            <a:r>
              <a:rPr lang="en-US" dirty="0">
                <a:solidFill>
                  <a:srgbClr val="C00000"/>
                </a:solidFill>
              </a:rPr>
              <a:t>:col</a:t>
            </a:r>
            <a:r>
              <a:rPr lang="en-US" baseline="-25000" dirty="0">
                <a:solidFill>
                  <a:srgbClr val="C00000"/>
                </a:solidFill>
              </a:rPr>
              <a:t>last</a:t>
            </a:r>
            <a:r>
              <a:rPr lang="en-US" dirty="0">
                <a:solidFill>
                  <a:srgbClr val="C00000"/>
                </a:solidFill>
              </a:rPr>
              <a:t>])</a:t>
            </a:r>
          </a:p>
          <a:p>
            <a:pPr lvl="1"/>
            <a:r>
              <a:rPr lang="en-US" dirty="0"/>
              <a:t>pairs(iris[,1:4])</a:t>
            </a:r>
          </a:p>
          <a:p>
            <a:r>
              <a:rPr lang="en-US" dirty="0"/>
              <a:t>pairs(trees)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336055-0318-D443-B395-D10D073CAD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1437" y="3006810"/>
            <a:ext cx="5802625" cy="3719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2352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C945A-A32E-3B46-B961-F018959D72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Correlation Visualization 2: Heat Maps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600A755-779F-134C-93AF-5C63F3C913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 heat map is a valuable tool for visualizing associations between variables</a:t>
            </a:r>
          </a:p>
          <a:p>
            <a:endParaRPr lang="en-US" dirty="0"/>
          </a:p>
          <a:p>
            <a:r>
              <a:rPr lang="en-US" dirty="0"/>
              <a:t>It can be helpful to visualize large correlation matrices</a:t>
            </a:r>
          </a:p>
          <a:p>
            <a:pPr lvl="1"/>
            <a:r>
              <a:rPr lang="en-US" dirty="0"/>
              <a:t>Correlations are color-coded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83952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884CA-CF5B-4944-A8B1-6E1041D44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Heat Map of Gene Expression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CD113B-C3C2-B541-A1D3-C5F51BD7A7D0}"/>
              </a:ext>
            </a:extLst>
          </p:cNvPr>
          <p:cNvSpPr txBox="1"/>
          <p:nvPr/>
        </p:nvSpPr>
        <p:spPr>
          <a:xfrm>
            <a:off x="832021" y="6400801"/>
            <a:ext cx="77600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Image credit https://</a:t>
            </a:r>
            <a:r>
              <a:rPr lang="en-US" sz="1600" dirty="0" err="1"/>
              <a:t>bitesizebio.com</a:t>
            </a:r>
            <a:r>
              <a:rPr lang="en-US" sz="1600" dirty="0"/>
              <a:t>/34121/show-disparity-gene-expression-heat-map/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D613A7-5D50-F148-8D8D-9F844424B1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378" y="1268627"/>
            <a:ext cx="5651157" cy="5132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0934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6355E0D-FB66-E340-8C92-FC1D92D42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Heat Maps in R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269022B-1F51-F540-A642-47555E8E1E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 basic heat map can be generated using the </a:t>
            </a:r>
            <a:r>
              <a:rPr lang="en-US" b="1" dirty="0" err="1">
                <a:solidFill>
                  <a:srgbClr val="C00000"/>
                </a:solidFill>
              </a:rPr>
              <a:t>heatmap</a:t>
            </a:r>
            <a:r>
              <a:rPr lang="en-US" b="1" dirty="0">
                <a:solidFill>
                  <a:srgbClr val="C00000"/>
                </a:solidFill>
              </a:rPr>
              <a:t>()</a:t>
            </a:r>
            <a:r>
              <a:rPr lang="en-US" dirty="0"/>
              <a:t> function</a:t>
            </a:r>
          </a:p>
          <a:p>
            <a:endParaRPr lang="en-US" dirty="0"/>
          </a:p>
          <a:p>
            <a:r>
              <a:rPr lang="en-US" dirty="0"/>
              <a:t>Syntax: </a:t>
            </a:r>
            <a:r>
              <a:rPr lang="en-US" dirty="0" err="1"/>
              <a:t>heatmap</a:t>
            </a:r>
            <a:r>
              <a:rPr lang="en-US" dirty="0"/>
              <a:t>(data)</a:t>
            </a:r>
          </a:p>
          <a:p>
            <a:pPr lvl="1"/>
            <a:r>
              <a:rPr lang="en-US" dirty="0"/>
              <a:t>Optional arguments include:</a:t>
            </a:r>
          </a:p>
          <a:p>
            <a:pPr lvl="1"/>
            <a:r>
              <a:rPr lang="en-US" dirty="0"/>
              <a:t>Symmetry (for square matrix)</a:t>
            </a:r>
          </a:p>
          <a:p>
            <a:pPr lvl="1"/>
            <a:r>
              <a:rPr lang="en-US" dirty="0"/>
              <a:t>Axis labels, margins</a:t>
            </a:r>
          </a:p>
          <a:p>
            <a:pPr lvl="1"/>
            <a:r>
              <a:rPr lang="en-US" dirty="0"/>
              <a:t>Color scheme</a:t>
            </a:r>
          </a:p>
        </p:txBody>
      </p:sp>
    </p:spTree>
    <p:extLst>
      <p:ext uri="{BB962C8B-B14F-4D97-AF65-F5344CB8AC3E}">
        <p14:creationId xmlns:p14="http://schemas.microsoft.com/office/powerpoint/2010/main" val="7064759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31ACE45-7E33-934C-96FC-033978ACC4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Heat Maps in R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8448FB9-7669-FC4D-A5C8-27CC71449B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2470621"/>
          </a:xfrm>
        </p:spPr>
        <p:txBody>
          <a:bodyPr>
            <a:normAutofit/>
          </a:bodyPr>
          <a:lstStyle/>
          <a:p>
            <a:r>
              <a:rPr lang="en-US" sz="2600" dirty="0"/>
              <a:t>Heat map to visualize correlation matrix of iris data</a:t>
            </a:r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FC6FCE-7F2D-2347-B21B-FC265FB06B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55336"/>
            <a:ext cx="4188941" cy="15952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3C02BCF-910B-E743-A028-5CE4F63C9D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600" y="3450560"/>
            <a:ext cx="5247503" cy="3312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6636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95926BF-0F53-B946-A7AB-1929229EA8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Heat Maps in R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CC3C2E6-F903-054B-B991-E92858819D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46320"/>
          </a:xfrm>
        </p:spPr>
        <p:txBody>
          <a:bodyPr>
            <a:normAutofit/>
          </a:bodyPr>
          <a:lstStyle/>
          <a:p>
            <a:r>
              <a:rPr lang="en-US" sz="2400" dirty="0"/>
              <a:t>Default color scheme if none specified</a:t>
            </a:r>
          </a:p>
          <a:p>
            <a:r>
              <a:rPr lang="en-US" sz="2400" dirty="0"/>
              <a:t>Others (specify with col= )</a:t>
            </a:r>
          </a:p>
          <a:p>
            <a:pPr lvl="1"/>
            <a:r>
              <a:rPr lang="en-US" sz="2400" dirty="0"/>
              <a:t>rainbow(256)</a:t>
            </a:r>
          </a:p>
          <a:p>
            <a:pPr lvl="1"/>
            <a:r>
              <a:rPr lang="en-US" sz="2400" dirty="0" err="1"/>
              <a:t>cm.colors</a:t>
            </a:r>
            <a:r>
              <a:rPr lang="en-US" sz="2400" dirty="0"/>
              <a:t>(256)</a:t>
            </a:r>
          </a:p>
          <a:p>
            <a:pPr lvl="1"/>
            <a:r>
              <a:rPr lang="en-US" sz="2400" dirty="0" err="1"/>
              <a:t>terrain.colors</a:t>
            </a:r>
            <a:r>
              <a:rPr lang="en-US" sz="2400" dirty="0"/>
              <a:t>(256)</a:t>
            </a:r>
          </a:p>
          <a:p>
            <a:pPr lvl="1"/>
            <a:r>
              <a:rPr lang="en-US" sz="2400" dirty="0" err="1"/>
              <a:t>topo.colors</a:t>
            </a:r>
            <a:r>
              <a:rPr lang="en-US" sz="2400" dirty="0"/>
              <a:t>(256)</a:t>
            </a:r>
          </a:p>
          <a:p>
            <a:endParaRPr lang="en-US" sz="2400" dirty="0"/>
          </a:p>
          <a:p>
            <a:r>
              <a:rPr lang="en-US" sz="2400" dirty="0"/>
              <a:t>Specialty packages provide more control over the appearance of the heatmap</a:t>
            </a:r>
          </a:p>
          <a:p>
            <a:pPr lvl="1"/>
            <a:r>
              <a:rPr lang="en-US" sz="2400" dirty="0"/>
              <a:t>Heatmap.2</a:t>
            </a:r>
          </a:p>
          <a:p>
            <a:pPr lvl="1"/>
            <a:r>
              <a:rPr lang="en-US" sz="2400" dirty="0" err="1"/>
              <a:t>RColorBrewer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84067883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3092F-9AC9-BA4E-BD99-7ECE65B520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Advanced Visualizations of Correlation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6920FA-ADD6-6C4B-A83B-667A8A194D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45973"/>
            <a:ext cx="8229600" cy="4525963"/>
          </a:xfrm>
        </p:spPr>
        <p:txBody>
          <a:bodyPr/>
          <a:lstStyle/>
          <a:p>
            <a:r>
              <a:rPr lang="en-US" sz="2800" dirty="0"/>
              <a:t>function </a:t>
            </a:r>
            <a:r>
              <a:rPr lang="en-US" sz="2800" b="1" dirty="0" err="1">
                <a:solidFill>
                  <a:srgbClr val="C00000"/>
                </a:solidFill>
              </a:rPr>
              <a:t>ggcorrplot</a:t>
            </a:r>
            <a:r>
              <a:rPr lang="en-US" sz="2800" b="1" dirty="0">
                <a:solidFill>
                  <a:srgbClr val="C00000"/>
                </a:solidFill>
              </a:rPr>
              <a:t>()</a:t>
            </a:r>
          </a:p>
          <a:p>
            <a:r>
              <a:rPr lang="en-US" sz="2800" dirty="0"/>
              <a:t>Heatmaps with other options</a:t>
            </a:r>
          </a:p>
          <a:p>
            <a:r>
              <a:rPr lang="en-US" sz="2800" dirty="0"/>
              <a:t>Correlation value/significance</a:t>
            </a:r>
          </a:p>
          <a:p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223537-8D8F-2847-9039-F84401FF2FA6}"/>
              </a:ext>
            </a:extLst>
          </p:cNvPr>
          <p:cNvSpPr txBox="1"/>
          <p:nvPr/>
        </p:nvSpPr>
        <p:spPr>
          <a:xfrm>
            <a:off x="1515762" y="2899719"/>
            <a:ext cx="3682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ggcorrplot</a:t>
            </a:r>
            <a:r>
              <a:rPr lang="en-US" dirty="0"/>
              <a:t>(</a:t>
            </a:r>
            <a:r>
              <a:rPr lang="en-US" dirty="0" err="1"/>
              <a:t>iris.cor</a:t>
            </a:r>
            <a:r>
              <a:rPr lang="en-US" dirty="0"/>
              <a:t>, method=“circle”)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FF9696-EDB2-2843-90D2-858C3CF98D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377" y="3269051"/>
            <a:ext cx="4032423" cy="3588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7152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82600" y="1849438"/>
            <a:ext cx="8229600" cy="1143000"/>
          </a:xfrm>
        </p:spPr>
        <p:txBody>
          <a:bodyPr/>
          <a:lstStyle/>
          <a:p>
            <a:r>
              <a:rPr lang="en-US" b="1" i="1" dirty="0"/>
              <a:t>Contingency Tables</a:t>
            </a:r>
          </a:p>
        </p:txBody>
      </p:sp>
    </p:spTree>
    <p:extLst>
      <p:ext uri="{BB962C8B-B14F-4D97-AF65-F5344CB8AC3E}">
        <p14:creationId xmlns:p14="http://schemas.microsoft.com/office/powerpoint/2010/main" val="124236035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Tables in R - Univariate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table(</a:t>
            </a:r>
            <a:r>
              <a:rPr lang="en-US" dirty="0" err="1">
                <a:solidFill>
                  <a:srgbClr val="C00000"/>
                </a:solidFill>
              </a:rPr>
              <a:t>data$x</a:t>
            </a:r>
            <a:r>
              <a:rPr lang="en-US" dirty="0">
                <a:solidFill>
                  <a:srgbClr val="C00000"/>
                </a:solidFill>
              </a:rPr>
              <a:t>)</a:t>
            </a:r>
          </a:p>
          <a:p>
            <a:pPr lvl="1"/>
            <a:r>
              <a:rPr lang="en-US" dirty="0"/>
              <a:t>Frequency counts for values of x</a:t>
            </a:r>
          </a:p>
          <a:p>
            <a:pPr lvl="1"/>
            <a:endParaRPr lang="en-US" dirty="0"/>
          </a:p>
          <a:p>
            <a:r>
              <a:rPr lang="en-US" dirty="0" err="1">
                <a:solidFill>
                  <a:srgbClr val="C00000"/>
                </a:solidFill>
              </a:rPr>
              <a:t>prop.table</a:t>
            </a:r>
            <a:r>
              <a:rPr lang="en-US" dirty="0">
                <a:solidFill>
                  <a:srgbClr val="C00000"/>
                </a:solidFill>
              </a:rPr>
              <a:t>(table(</a:t>
            </a:r>
            <a:r>
              <a:rPr lang="en-US" dirty="0" err="1">
                <a:solidFill>
                  <a:srgbClr val="C00000"/>
                </a:solidFill>
              </a:rPr>
              <a:t>data$x</a:t>
            </a:r>
            <a:r>
              <a:rPr lang="en-US" dirty="0">
                <a:solidFill>
                  <a:srgbClr val="C00000"/>
                </a:solidFill>
              </a:rPr>
              <a:t>))</a:t>
            </a:r>
          </a:p>
          <a:p>
            <a:pPr lvl="1"/>
            <a:r>
              <a:rPr lang="en-US" dirty="0"/>
              <a:t>Proportions for values of x</a:t>
            </a:r>
          </a:p>
        </p:txBody>
      </p:sp>
    </p:spTree>
    <p:extLst>
      <p:ext uri="{BB962C8B-B14F-4D97-AF65-F5344CB8AC3E}">
        <p14:creationId xmlns:p14="http://schemas.microsoft.com/office/powerpoint/2010/main" val="14755736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06400" y="2459038"/>
            <a:ext cx="8229600" cy="1143000"/>
          </a:xfrm>
        </p:spPr>
        <p:txBody>
          <a:bodyPr/>
          <a:lstStyle/>
          <a:p>
            <a:r>
              <a:rPr lang="en-US" b="1" i="1" dirty="0"/>
              <a:t>Correlation</a:t>
            </a:r>
          </a:p>
        </p:txBody>
      </p:sp>
    </p:spTree>
    <p:extLst>
      <p:ext uri="{BB962C8B-B14F-4D97-AF65-F5344CB8AC3E}">
        <p14:creationId xmlns:p14="http://schemas.microsoft.com/office/powerpoint/2010/main" val="212428067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Tables in R - Bivariate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table(</a:t>
            </a:r>
            <a:r>
              <a:rPr lang="en-US" dirty="0" err="1">
                <a:solidFill>
                  <a:srgbClr val="C00000"/>
                </a:solidFill>
              </a:rPr>
              <a:t>data$x</a:t>
            </a:r>
            <a:r>
              <a:rPr lang="en-US" dirty="0">
                <a:solidFill>
                  <a:srgbClr val="C00000"/>
                </a:solidFill>
              </a:rPr>
              <a:t>, </a:t>
            </a:r>
            <a:r>
              <a:rPr lang="en-US" dirty="0" err="1">
                <a:solidFill>
                  <a:srgbClr val="C00000"/>
                </a:solidFill>
              </a:rPr>
              <a:t>data$y</a:t>
            </a:r>
            <a:r>
              <a:rPr lang="en-US" dirty="0">
                <a:solidFill>
                  <a:srgbClr val="C00000"/>
                </a:solidFill>
              </a:rPr>
              <a:t>)</a:t>
            </a:r>
          </a:p>
          <a:p>
            <a:pPr lvl="1"/>
            <a:r>
              <a:rPr lang="en-US" dirty="0"/>
              <a:t>Cross-tabulated frequency counts for values of x (row variable) and y (column variable)</a:t>
            </a:r>
          </a:p>
          <a:p>
            <a:pPr lvl="1"/>
            <a:endParaRPr lang="en-US" dirty="0"/>
          </a:p>
          <a:p>
            <a:r>
              <a:rPr lang="en-US" dirty="0" err="1">
                <a:solidFill>
                  <a:srgbClr val="C00000"/>
                </a:solidFill>
              </a:rPr>
              <a:t>prop.table</a:t>
            </a:r>
            <a:r>
              <a:rPr lang="en-US" dirty="0">
                <a:solidFill>
                  <a:srgbClr val="C00000"/>
                </a:solidFill>
              </a:rPr>
              <a:t>(table(</a:t>
            </a:r>
            <a:r>
              <a:rPr lang="en-US" dirty="0" err="1">
                <a:solidFill>
                  <a:srgbClr val="C00000"/>
                </a:solidFill>
              </a:rPr>
              <a:t>data$x</a:t>
            </a:r>
            <a:r>
              <a:rPr lang="en-US" dirty="0">
                <a:solidFill>
                  <a:srgbClr val="C00000"/>
                </a:solidFill>
              </a:rPr>
              <a:t>, </a:t>
            </a:r>
            <a:r>
              <a:rPr lang="en-US" dirty="0" err="1">
                <a:solidFill>
                  <a:srgbClr val="C00000"/>
                </a:solidFill>
              </a:rPr>
              <a:t>data$y</a:t>
            </a:r>
            <a:r>
              <a:rPr lang="en-US" dirty="0">
                <a:solidFill>
                  <a:srgbClr val="C00000"/>
                </a:solidFill>
              </a:rPr>
              <a:t>), 1)</a:t>
            </a:r>
          </a:p>
          <a:p>
            <a:pPr lvl="1"/>
            <a:r>
              <a:rPr lang="en-US" dirty="0"/>
              <a:t>Cross-tabulated proportions by row</a:t>
            </a:r>
          </a:p>
          <a:p>
            <a:r>
              <a:rPr lang="en-US" dirty="0" err="1">
                <a:solidFill>
                  <a:srgbClr val="C00000"/>
                </a:solidFill>
              </a:rPr>
              <a:t>prop.table</a:t>
            </a:r>
            <a:r>
              <a:rPr lang="en-US" dirty="0">
                <a:solidFill>
                  <a:srgbClr val="C00000"/>
                </a:solidFill>
              </a:rPr>
              <a:t>(table(</a:t>
            </a:r>
            <a:r>
              <a:rPr lang="en-US" dirty="0" err="1">
                <a:solidFill>
                  <a:srgbClr val="C00000"/>
                </a:solidFill>
              </a:rPr>
              <a:t>data$x</a:t>
            </a:r>
            <a:r>
              <a:rPr lang="en-US" dirty="0">
                <a:solidFill>
                  <a:srgbClr val="C00000"/>
                </a:solidFill>
              </a:rPr>
              <a:t>, </a:t>
            </a:r>
            <a:r>
              <a:rPr lang="en-US" dirty="0" err="1">
                <a:solidFill>
                  <a:srgbClr val="C00000"/>
                </a:solidFill>
              </a:rPr>
              <a:t>data$y</a:t>
            </a:r>
            <a:r>
              <a:rPr lang="en-US" dirty="0">
                <a:solidFill>
                  <a:srgbClr val="C00000"/>
                </a:solidFill>
              </a:rPr>
              <a:t>), 2)</a:t>
            </a:r>
          </a:p>
          <a:p>
            <a:pPr lvl="1"/>
            <a:r>
              <a:rPr lang="en-US" dirty="0"/>
              <a:t>Cross-tabulated proportions by column</a:t>
            </a:r>
          </a:p>
        </p:txBody>
      </p:sp>
    </p:spTree>
    <p:extLst>
      <p:ext uri="{BB962C8B-B14F-4D97-AF65-F5344CB8AC3E}">
        <p14:creationId xmlns:p14="http://schemas.microsoft.com/office/powerpoint/2010/main" val="75362920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dataset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98571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Dataset </a:t>
            </a:r>
            <a:r>
              <a:rPr lang="en-US" b="1" dirty="0" err="1"/>
              <a:t>birthwt</a:t>
            </a:r>
            <a:r>
              <a:rPr lang="en-US" dirty="0"/>
              <a:t> from the MASS package</a:t>
            </a:r>
          </a:p>
          <a:p>
            <a:r>
              <a:rPr lang="en-US" dirty="0"/>
              <a:t>Risk factors associated with low infant birth weight</a:t>
            </a:r>
          </a:p>
          <a:p>
            <a:r>
              <a:rPr lang="en-US" dirty="0"/>
              <a:t>Variables</a:t>
            </a:r>
          </a:p>
          <a:p>
            <a:pPr lvl="1"/>
            <a:r>
              <a:rPr lang="en-US" dirty="0"/>
              <a:t>low = low birth weight (&lt;2.5 kg)</a:t>
            </a:r>
          </a:p>
          <a:p>
            <a:pPr lvl="1"/>
            <a:r>
              <a:rPr lang="en-US" dirty="0"/>
              <a:t>age = mother’s age in years</a:t>
            </a:r>
          </a:p>
          <a:p>
            <a:pPr lvl="1"/>
            <a:r>
              <a:rPr lang="en-US" dirty="0" err="1"/>
              <a:t>lwt</a:t>
            </a:r>
            <a:r>
              <a:rPr lang="en-US" dirty="0"/>
              <a:t> = mother’s weight at last menstrual period</a:t>
            </a:r>
          </a:p>
          <a:p>
            <a:pPr lvl="1"/>
            <a:r>
              <a:rPr lang="en-US" dirty="0"/>
              <a:t>race = mother’s race (1=white, 2=black, 3=other)</a:t>
            </a:r>
          </a:p>
          <a:p>
            <a:pPr lvl="1"/>
            <a:r>
              <a:rPr lang="en-US" dirty="0"/>
              <a:t>smoke = smoked during pregnancy</a:t>
            </a:r>
          </a:p>
          <a:p>
            <a:pPr lvl="1"/>
            <a:r>
              <a:rPr lang="en-US" dirty="0" err="1"/>
              <a:t>ptl</a:t>
            </a:r>
            <a:r>
              <a:rPr lang="en-US" dirty="0"/>
              <a:t> = number of premature labors</a:t>
            </a:r>
          </a:p>
          <a:p>
            <a:pPr lvl="1"/>
            <a:r>
              <a:rPr lang="en-US" dirty="0" err="1"/>
              <a:t>ht</a:t>
            </a:r>
            <a:r>
              <a:rPr lang="en-US" dirty="0"/>
              <a:t> = history of hypertension</a:t>
            </a:r>
          </a:p>
          <a:p>
            <a:pPr lvl="1"/>
            <a:r>
              <a:rPr lang="en-US" dirty="0" err="1"/>
              <a:t>ui</a:t>
            </a:r>
            <a:r>
              <a:rPr lang="en-US" dirty="0"/>
              <a:t> = uterine irritability</a:t>
            </a:r>
          </a:p>
          <a:p>
            <a:pPr lvl="1"/>
            <a:r>
              <a:rPr lang="en-US" dirty="0" err="1"/>
              <a:t>ftv</a:t>
            </a:r>
            <a:r>
              <a:rPr lang="en-US" dirty="0"/>
              <a:t> = number of physician visits during 1</a:t>
            </a:r>
            <a:r>
              <a:rPr lang="en-US" baseline="30000" dirty="0"/>
              <a:t>st</a:t>
            </a:r>
            <a:r>
              <a:rPr lang="en-US" dirty="0"/>
              <a:t> trimester</a:t>
            </a:r>
          </a:p>
        </p:txBody>
      </p:sp>
    </p:spTree>
    <p:extLst>
      <p:ext uri="{BB962C8B-B14F-4D97-AF65-F5344CB8AC3E}">
        <p14:creationId xmlns:p14="http://schemas.microsoft.com/office/powerpoint/2010/main" val="108300399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Exercise #2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99060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Create the following tables:</a:t>
            </a:r>
          </a:p>
          <a:p>
            <a:pPr lvl="1"/>
            <a:r>
              <a:rPr lang="en-US" dirty="0"/>
              <a:t>Univariate frequency counts and proportions for all categorical variables in the dataset</a:t>
            </a:r>
          </a:p>
          <a:p>
            <a:pPr lvl="1"/>
            <a:r>
              <a:rPr lang="en-US" dirty="0"/>
              <a:t>Bivariate frequency counts for the ”low” variable cross-tabulated with all other categorical variables in the dataset</a:t>
            </a:r>
          </a:p>
          <a:p>
            <a:pPr lvl="1"/>
            <a:r>
              <a:rPr lang="en-US" dirty="0"/>
              <a:t>Tables that compare the proportions of the following variables for low birthweight vs normal birthweight babies:</a:t>
            </a:r>
          </a:p>
          <a:p>
            <a:pPr lvl="2"/>
            <a:r>
              <a:rPr lang="en-US" dirty="0"/>
              <a:t>Race, smoking, number of premature labors, history of hypertension, number of physician visits during first trimester</a:t>
            </a:r>
          </a:p>
        </p:txBody>
      </p:sp>
    </p:spTree>
    <p:extLst>
      <p:ext uri="{BB962C8B-B14F-4D97-AF65-F5344CB8AC3E}">
        <p14:creationId xmlns:p14="http://schemas.microsoft.com/office/powerpoint/2010/main" val="1171048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Contingency Table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A table that shows the frequency counts for two categorical variables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P(Rain in Forecast) = 90/365 = 24.65%</a:t>
            </a:r>
          </a:p>
          <a:p>
            <a:r>
              <a:rPr lang="en-US" dirty="0"/>
              <a:t>P(Forecast Correct) = (27+268)/365 = 80.82%</a:t>
            </a:r>
          </a:p>
          <a:p>
            <a:r>
              <a:rPr lang="en-US" dirty="0"/>
              <a:t>P(No Rain) = 331/365 = 90.68%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861819"/>
              </p:ext>
            </p:extLst>
          </p:nvPr>
        </p:nvGraphicFramePr>
        <p:xfrm>
          <a:off x="2032000" y="2506757"/>
          <a:ext cx="5080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en-US" dirty="0"/>
                        <a:t>Actual</a:t>
                      </a:r>
                      <a:r>
                        <a:rPr lang="en-US" baseline="0" dirty="0"/>
                        <a:t> Weather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 rowSpan="4"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r>
                        <a:rPr lang="en-US" dirty="0"/>
                        <a:t>Forecast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 Rain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Total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 Rain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275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365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9847901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 Probability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Conditional probability is the probability of an outcome, given that a condition is met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probability that it rained, given that rain was in the forecast:</a:t>
            </a:r>
          </a:p>
          <a:p>
            <a:pPr lvl="1"/>
            <a:r>
              <a:rPr lang="en-US" dirty="0"/>
              <a:t>P(rain | rain forecast) = 27/90 = 0.30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0930079"/>
              </p:ext>
            </p:extLst>
          </p:nvPr>
        </p:nvGraphicFramePr>
        <p:xfrm>
          <a:off x="2032000" y="2506757"/>
          <a:ext cx="5080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en-US" dirty="0"/>
                        <a:t>Actual</a:t>
                      </a:r>
                      <a:r>
                        <a:rPr lang="en-US" baseline="0" dirty="0"/>
                        <a:t> Weather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 rowSpan="4"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r>
                        <a:rPr lang="en-US" dirty="0"/>
                        <a:t>Forecast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 Rain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Total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 Rain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275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365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544511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Independence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Events A and B are </a:t>
            </a:r>
            <a:r>
              <a:rPr lang="en-US" dirty="0">
                <a:solidFill>
                  <a:srgbClr val="C00000"/>
                </a:solidFill>
              </a:rPr>
              <a:t>independent</a:t>
            </a:r>
            <a:r>
              <a:rPr lang="en-US" dirty="0"/>
              <a:t> if A happening does not change the probability of B, and vice versa</a:t>
            </a:r>
          </a:p>
          <a:p>
            <a:endParaRPr lang="en-US" dirty="0"/>
          </a:p>
          <a:p>
            <a:r>
              <a:rPr lang="en-US" dirty="0"/>
              <a:t>If A and B are independent:</a:t>
            </a:r>
          </a:p>
          <a:p>
            <a:pPr lvl="1"/>
            <a:r>
              <a:rPr lang="en-US" dirty="0"/>
              <a:t>P(B|A) = P(B)</a:t>
            </a:r>
          </a:p>
          <a:p>
            <a:pPr lvl="1"/>
            <a:r>
              <a:rPr lang="en-US" dirty="0"/>
              <a:t>P(A|B) = P(A)</a:t>
            </a:r>
          </a:p>
          <a:p>
            <a:pPr lvl="1"/>
            <a:r>
              <a:rPr lang="en-US" dirty="0"/>
              <a:t>P(A and B) = P(A) x P(B)</a:t>
            </a:r>
          </a:p>
        </p:txBody>
      </p:sp>
    </p:spTree>
    <p:extLst>
      <p:ext uri="{BB962C8B-B14F-4D97-AF65-F5344CB8AC3E}">
        <p14:creationId xmlns:p14="http://schemas.microsoft.com/office/powerpoint/2010/main" val="123433552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Assessing Independence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4717330"/>
              </p:ext>
            </p:extLst>
          </p:nvPr>
        </p:nvGraphicFramePr>
        <p:xfrm>
          <a:off x="1904973" y="1417638"/>
          <a:ext cx="5080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en-US" dirty="0"/>
                        <a:t>Actual</a:t>
                      </a:r>
                      <a:r>
                        <a:rPr lang="en-US" baseline="0" dirty="0"/>
                        <a:t> Weather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 rowSpan="4"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r>
                        <a:rPr lang="en-US" dirty="0"/>
                        <a:t>Forecast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 Rain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Total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 Rain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275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365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587314" y="3660467"/>
            <a:ext cx="8229600" cy="2965965"/>
          </a:xfrm>
        </p:spPr>
        <p:txBody>
          <a:bodyPr>
            <a:normAutofit/>
          </a:bodyPr>
          <a:lstStyle/>
          <a:p>
            <a:pPr marL="342900" lvl="1" indent="-342900">
              <a:buFont typeface="Arial"/>
              <a:buChar char="•"/>
            </a:pPr>
            <a:r>
              <a:rPr lang="en-US" dirty="0"/>
              <a:t>P(rain | rain forecast) = 27/90 = 0.30</a:t>
            </a:r>
          </a:p>
          <a:p>
            <a:pPr marL="342900" lvl="1" indent="-342900">
              <a:buFont typeface="Arial"/>
              <a:buChar char="•"/>
            </a:pPr>
            <a:r>
              <a:rPr lang="en-US" dirty="0"/>
              <a:t>P(rain) = 34/365 = 0.093</a:t>
            </a:r>
          </a:p>
          <a:p>
            <a:pPr marL="342900" lvl="1" indent="-342900">
              <a:buFont typeface="Arial"/>
              <a:buChar char="•"/>
            </a:pPr>
            <a:r>
              <a:rPr lang="en-US" dirty="0"/>
              <a:t>P(rain | rain forecast) ≠ P(rain)</a:t>
            </a:r>
          </a:p>
          <a:p>
            <a:pPr marL="742950" lvl="2" indent="-342900"/>
            <a:r>
              <a:rPr lang="en-US" dirty="0"/>
              <a:t>Not Independent</a:t>
            </a:r>
          </a:p>
          <a:p>
            <a:pPr marL="742950" lvl="2" indent="-342900"/>
            <a:r>
              <a:rPr lang="en-US" u="sng" dirty="0"/>
              <a:t>Note:</a:t>
            </a:r>
            <a:r>
              <a:rPr lang="en-US" dirty="0"/>
              <a:t> </a:t>
            </a:r>
            <a:r>
              <a:rPr lang="en-US" i="1" dirty="0">
                <a:solidFill>
                  <a:srgbClr val="C00000"/>
                </a:solidFill>
              </a:rPr>
              <a:t>Weak evidence; not a formal hypothesis test</a:t>
            </a:r>
          </a:p>
        </p:txBody>
      </p:sp>
    </p:spTree>
    <p:extLst>
      <p:ext uri="{BB962C8B-B14F-4D97-AF65-F5344CB8AC3E}">
        <p14:creationId xmlns:p14="http://schemas.microsoft.com/office/powerpoint/2010/main" val="186475271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Chi-Square Tests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Goodness-of-Fit</a:t>
            </a:r>
          </a:p>
          <a:p>
            <a:pPr lvl="1"/>
            <a:r>
              <a:rPr lang="en-US" dirty="0"/>
              <a:t>Compare observed frequency counts with what would be expected under a theoretical model</a:t>
            </a:r>
          </a:p>
          <a:p>
            <a:r>
              <a:rPr lang="en-US" dirty="0"/>
              <a:t>Homogeneity</a:t>
            </a:r>
          </a:p>
          <a:p>
            <a:pPr lvl="1"/>
            <a:r>
              <a:rPr lang="en-US" dirty="0"/>
              <a:t>Compare observed frequency counts in one group with those in another group</a:t>
            </a:r>
          </a:p>
          <a:p>
            <a:r>
              <a:rPr lang="en-US" dirty="0"/>
              <a:t>Independence</a:t>
            </a:r>
          </a:p>
          <a:p>
            <a:pPr lvl="1"/>
            <a:r>
              <a:rPr lang="en-US" dirty="0"/>
              <a:t>Determine whether frequencies of two variables measured in the same sample are independent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760917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Probability Model: Chi-square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564077" y="4438403"/>
            <a:ext cx="8229600" cy="1914896"/>
          </a:xfrm>
        </p:spPr>
        <p:txBody>
          <a:bodyPr/>
          <a:lstStyle/>
          <a:p>
            <a:r>
              <a:rPr lang="en-US" dirty="0" err="1"/>
              <a:t>Unimodal</a:t>
            </a:r>
            <a:r>
              <a:rPr lang="en-US" dirty="0"/>
              <a:t> but not symmetric</a:t>
            </a:r>
          </a:p>
          <a:p>
            <a:r>
              <a:rPr lang="en-US" dirty="0"/>
              <a:t>Indexed by degrees of freedom</a:t>
            </a:r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741" y="1868763"/>
            <a:ext cx="8086725" cy="172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3538979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Chi-Square Statistic</a:t>
            </a:r>
          </a:p>
        </p:txBody>
      </p:sp>
      <p:graphicFrame>
        <p:nvGraphicFramePr>
          <p:cNvPr id="6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24133402"/>
              </p:ext>
            </p:extLst>
          </p:nvPr>
        </p:nvGraphicFramePr>
        <p:xfrm>
          <a:off x="2880518" y="3159857"/>
          <a:ext cx="3382963" cy="11041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02" name="Equation" r:id="rId3" imgW="1447172" imgH="482391" progId="Equation.3">
                  <p:embed/>
                </p:oleObj>
              </mc:Choice>
              <mc:Fallback>
                <p:oleObj name="Equation" r:id="rId3" imgW="1447172" imgH="482391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80518" y="3159857"/>
                        <a:ext cx="3382963" cy="110419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812800" y="1373239"/>
            <a:ext cx="75311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Based on comparing the frequencies you observe in your data with what you would expect if the null hypothesis (no association) were true: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12800" y="5067300"/>
            <a:ext cx="75311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The greater the difference between observed and expected, more likely to </a:t>
            </a:r>
            <a:r>
              <a:rPr lang="en-US" sz="2800"/>
              <a:t>reject H</a:t>
            </a:r>
            <a:r>
              <a:rPr lang="en-US" sz="2800" baseline="-25000"/>
              <a:t>0</a:t>
            </a:r>
            <a:endParaRPr lang="en-US" sz="2800" baseline="-25000" dirty="0"/>
          </a:p>
        </p:txBody>
      </p:sp>
    </p:spTree>
    <p:extLst>
      <p:ext uri="{BB962C8B-B14F-4D97-AF65-F5344CB8AC3E}">
        <p14:creationId xmlns:p14="http://schemas.microsoft.com/office/powerpoint/2010/main" val="16886019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Scatterplot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76530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Plot of two quantitative variables</a:t>
            </a:r>
          </a:p>
          <a:p>
            <a:r>
              <a:rPr lang="en-US" dirty="0"/>
              <a:t>Shows the relationship between them</a:t>
            </a:r>
          </a:p>
          <a:p>
            <a:r>
              <a:rPr lang="en-US" dirty="0"/>
              <a:t>X is called the </a:t>
            </a:r>
            <a:r>
              <a:rPr lang="en-US" b="1" i="1" dirty="0">
                <a:solidFill>
                  <a:srgbClr val="C00000"/>
                </a:solidFill>
              </a:rPr>
              <a:t>explanatory</a:t>
            </a:r>
            <a:r>
              <a:rPr lang="en-US" dirty="0"/>
              <a:t> or </a:t>
            </a:r>
            <a:r>
              <a:rPr lang="en-US" b="1" i="1" dirty="0">
                <a:solidFill>
                  <a:srgbClr val="C00000"/>
                </a:solidFill>
              </a:rPr>
              <a:t>predictor variable</a:t>
            </a:r>
          </a:p>
          <a:p>
            <a:r>
              <a:rPr lang="en-US" dirty="0"/>
              <a:t>Y is called the </a:t>
            </a:r>
            <a:r>
              <a:rPr lang="en-US" b="1" i="1" dirty="0">
                <a:solidFill>
                  <a:srgbClr val="C00000"/>
                </a:solidFill>
              </a:rPr>
              <a:t>response variable</a:t>
            </a:r>
          </a:p>
        </p:txBody>
      </p:sp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61286016"/>
              </p:ext>
            </p:extLst>
          </p:nvPr>
        </p:nvGraphicFramePr>
        <p:xfrm>
          <a:off x="2184400" y="3381829"/>
          <a:ext cx="4572000" cy="34108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73520965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Goodness of Fit Test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805545"/>
          </a:xfrm>
        </p:spPr>
        <p:txBody>
          <a:bodyPr>
            <a:noAutofit/>
          </a:bodyPr>
          <a:lstStyle/>
          <a:p>
            <a:r>
              <a:rPr lang="en-US" sz="2800" dirty="0"/>
              <a:t>Four seed phenotypes</a:t>
            </a:r>
          </a:p>
          <a:p>
            <a:r>
              <a:rPr lang="en-US" sz="2800" dirty="0"/>
              <a:t>Test the hypothesis that this sample comes from a population having a 9:3:3:1 ratio of yellow smooth to yellow wrinkled to green smooth to green wrinkled, based on the data in the table below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1989341"/>
              </p:ext>
            </p:extLst>
          </p:nvPr>
        </p:nvGraphicFramePr>
        <p:xfrm>
          <a:off x="1401203" y="4297353"/>
          <a:ext cx="5927155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78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95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5063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9576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3333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Yellow Smooth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Yellow Wrinkled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Green Smooth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Green Wrinkled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Total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152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39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6043769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Homogeneity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Test the hypothesis that the proportions of males and females are the same among individuals having each hair color</a:t>
            </a:r>
          </a:p>
          <a:p>
            <a:r>
              <a:rPr lang="en-US" dirty="0"/>
              <a:t>H</a:t>
            </a:r>
            <a:r>
              <a:rPr lang="en-US" baseline="-25000" dirty="0"/>
              <a:t>0</a:t>
            </a:r>
            <a:r>
              <a:rPr lang="en-US" dirty="0"/>
              <a:t>: p</a:t>
            </a:r>
            <a:r>
              <a:rPr lang="en-US" baseline="-25000" dirty="0"/>
              <a:t>1</a:t>
            </a:r>
            <a:r>
              <a:rPr lang="en-US" dirty="0"/>
              <a:t> = p</a:t>
            </a:r>
            <a:r>
              <a:rPr lang="en-US" baseline="-25000" dirty="0"/>
              <a:t>2</a:t>
            </a:r>
            <a:r>
              <a:rPr lang="en-US" dirty="0"/>
              <a:t> = p</a:t>
            </a:r>
            <a:r>
              <a:rPr lang="en-US" baseline="-25000" dirty="0"/>
              <a:t>3</a:t>
            </a:r>
            <a:r>
              <a:rPr lang="en-US" dirty="0"/>
              <a:t> = p</a:t>
            </a:r>
            <a:r>
              <a:rPr lang="en-US" baseline="-25000" dirty="0"/>
              <a:t>4</a:t>
            </a:r>
          </a:p>
          <a:p>
            <a:r>
              <a:rPr lang="en-US" dirty="0"/>
              <a:t>H</a:t>
            </a:r>
            <a:r>
              <a:rPr lang="en-US" baseline="-25000" dirty="0"/>
              <a:t>A</a:t>
            </a:r>
            <a:r>
              <a:rPr lang="en-US" dirty="0"/>
              <a:t>: the proportions are not all the same</a:t>
            </a:r>
          </a:p>
          <a:p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906832"/>
              </p:ext>
            </p:extLst>
          </p:nvPr>
        </p:nvGraphicFramePr>
        <p:xfrm>
          <a:off x="1359539" y="4473325"/>
          <a:ext cx="6096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Black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Brown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Blonde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Total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Female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8132645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Independence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Test the hypothesis that gender and hair color are independent</a:t>
            </a:r>
          </a:p>
          <a:p>
            <a:r>
              <a:rPr lang="en-US" dirty="0"/>
              <a:t>H</a:t>
            </a:r>
            <a:r>
              <a:rPr lang="en-US" baseline="-25000" dirty="0"/>
              <a:t>0</a:t>
            </a:r>
            <a:r>
              <a:rPr lang="en-US" dirty="0"/>
              <a:t>: Hair color is independent of sex in the population sampled</a:t>
            </a:r>
            <a:endParaRPr lang="en-US" baseline="-25000" dirty="0"/>
          </a:p>
          <a:p>
            <a:r>
              <a:rPr lang="en-US" dirty="0"/>
              <a:t>H</a:t>
            </a:r>
            <a:r>
              <a:rPr lang="en-US" baseline="-25000" dirty="0"/>
              <a:t>A</a:t>
            </a:r>
            <a:r>
              <a:rPr lang="en-US" dirty="0"/>
              <a:t>: Hair color is </a:t>
            </a:r>
            <a:r>
              <a:rPr lang="en-US" i="1" dirty="0"/>
              <a:t>not</a:t>
            </a:r>
            <a:r>
              <a:rPr lang="en-US" dirty="0"/>
              <a:t> independent of sex in the population sampled</a:t>
            </a:r>
          </a:p>
          <a:p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2381614"/>
              </p:ext>
            </p:extLst>
          </p:nvPr>
        </p:nvGraphicFramePr>
        <p:xfrm>
          <a:off x="1524000" y="4962435"/>
          <a:ext cx="6096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Black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Brown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Blonde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Total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Female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4260395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Chi Square Tests: Assumptions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90700"/>
            <a:ext cx="8229600" cy="4525963"/>
          </a:xfrm>
        </p:spPr>
        <p:txBody>
          <a:bodyPr/>
          <a:lstStyle/>
          <a:p>
            <a:pPr lvl="0"/>
            <a:r>
              <a:rPr lang="en-US"/>
              <a:t>Both variables </a:t>
            </a:r>
            <a:r>
              <a:rPr lang="en-US" dirty="0"/>
              <a:t>are categorical</a:t>
            </a:r>
          </a:p>
          <a:p>
            <a:pPr lvl="0"/>
            <a:r>
              <a:rPr lang="en-US" dirty="0"/>
              <a:t>Each sampling unit contributes to only one cell in the table</a:t>
            </a:r>
          </a:p>
          <a:p>
            <a:pPr lvl="0"/>
            <a:r>
              <a:rPr lang="en-US" dirty="0"/>
              <a:t>The expected frequency in each cell is at least 5 (for 2x2 tables)</a:t>
            </a:r>
          </a:p>
        </p:txBody>
      </p:sp>
    </p:spTree>
    <p:extLst>
      <p:ext uri="{BB962C8B-B14F-4D97-AF65-F5344CB8AC3E}">
        <p14:creationId xmlns:p14="http://schemas.microsoft.com/office/powerpoint/2010/main" val="183059500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Chi Square Tests in 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solidFill>
                  <a:srgbClr val="C00000"/>
                </a:solidFill>
              </a:rPr>
              <a:t>chisq.test</a:t>
            </a:r>
            <a:r>
              <a:rPr lang="en-US" dirty="0">
                <a:solidFill>
                  <a:srgbClr val="C00000"/>
                </a:solidFill>
              </a:rPr>
              <a:t>(table(</a:t>
            </a:r>
            <a:r>
              <a:rPr lang="en-US" dirty="0" err="1">
                <a:solidFill>
                  <a:srgbClr val="C00000"/>
                </a:solidFill>
              </a:rPr>
              <a:t>data$x</a:t>
            </a:r>
            <a:r>
              <a:rPr lang="en-US" dirty="0">
                <a:solidFill>
                  <a:srgbClr val="C00000"/>
                </a:solidFill>
              </a:rPr>
              <a:t>, </a:t>
            </a:r>
            <a:r>
              <a:rPr lang="en-US" dirty="0" err="1">
                <a:solidFill>
                  <a:srgbClr val="C00000"/>
                </a:solidFill>
              </a:rPr>
              <a:t>data$y</a:t>
            </a:r>
            <a:r>
              <a:rPr lang="en-US" dirty="0">
                <a:solidFill>
                  <a:srgbClr val="C00000"/>
                </a:solidFill>
              </a:rPr>
              <a:t>))</a:t>
            </a:r>
          </a:p>
          <a:p>
            <a:endParaRPr lang="en-US" dirty="0"/>
          </a:p>
          <a:p>
            <a:r>
              <a:rPr lang="en-US" dirty="0"/>
              <a:t>Example:</a:t>
            </a:r>
          </a:p>
          <a:p>
            <a:pPr lvl="1"/>
            <a:r>
              <a:rPr lang="en-US" dirty="0" err="1"/>
              <a:t>chisq.test</a:t>
            </a:r>
            <a:r>
              <a:rPr lang="en-US" dirty="0"/>
              <a:t>(table(</a:t>
            </a:r>
            <a:r>
              <a:rPr lang="en-US" dirty="0" err="1"/>
              <a:t>birthwt$low</a:t>
            </a:r>
            <a:r>
              <a:rPr lang="en-US" dirty="0"/>
              <a:t>, </a:t>
            </a:r>
            <a:r>
              <a:rPr lang="en-US" dirty="0" err="1"/>
              <a:t>birthwt$smoke</a:t>
            </a:r>
            <a:r>
              <a:rPr lang="en-US" dirty="0"/>
              <a:t>))</a:t>
            </a:r>
          </a:p>
        </p:txBody>
      </p:sp>
    </p:spTree>
    <p:extLst>
      <p:ext uri="{BB962C8B-B14F-4D97-AF65-F5344CB8AC3E}">
        <p14:creationId xmlns:p14="http://schemas.microsoft.com/office/powerpoint/2010/main" val="98138422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Fishers’ Exact Test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Chi-square test is valid for larger samples</a:t>
            </a:r>
          </a:p>
          <a:p>
            <a:r>
              <a:rPr lang="en-US" dirty="0"/>
              <a:t>An alternative test, Fisher’s Exact Test, is to be used when the expected frequency count in any cell is less than 5</a:t>
            </a:r>
          </a:p>
          <a:p>
            <a:r>
              <a:rPr lang="en-US" dirty="0"/>
              <a:t>Many statistical software programs will tell you if you use a Chi-square test when Fisher’s Exact should be used instead </a:t>
            </a:r>
            <a:r>
              <a:rPr lang="en-US" dirty="0">
                <a:sym typeface="Wingdings"/>
              </a:rPr>
              <a:t>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944160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Fisher’s Exact Test in 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09600" y="17526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>
                <a:solidFill>
                  <a:srgbClr val="C00000"/>
                </a:solidFill>
              </a:rPr>
              <a:t>fisher.test</a:t>
            </a:r>
            <a:r>
              <a:rPr lang="en-US" dirty="0">
                <a:solidFill>
                  <a:srgbClr val="C00000"/>
                </a:solidFill>
              </a:rPr>
              <a:t>(table(</a:t>
            </a:r>
            <a:r>
              <a:rPr lang="en-US" dirty="0" err="1">
                <a:solidFill>
                  <a:srgbClr val="C00000"/>
                </a:solidFill>
              </a:rPr>
              <a:t>data$x</a:t>
            </a:r>
            <a:r>
              <a:rPr lang="en-US" dirty="0">
                <a:solidFill>
                  <a:srgbClr val="C00000"/>
                </a:solidFill>
              </a:rPr>
              <a:t>, </a:t>
            </a:r>
            <a:r>
              <a:rPr lang="en-US" dirty="0" err="1">
                <a:solidFill>
                  <a:srgbClr val="C00000"/>
                </a:solidFill>
              </a:rPr>
              <a:t>data$y</a:t>
            </a:r>
            <a:r>
              <a:rPr lang="en-US" dirty="0">
                <a:solidFill>
                  <a:srgbClr val="C00000"/>
                </a:solidFill>
              </a:rPr>
              <a:t>))</a:t>
            </a:r>
          </a:p>
          <a:p>
            <a:endParaRPr lang="en-US" dirty="0"/>
          </a:p>
          <a:p>
            <a:r>
              <a:rPr lang="en-US" dirty="0"/>
              <a:t>Example:</a:t>
            </a:r>
          </a:p>
          <a:p>
            <a:pPr lvl="1"/>
            <a:r>
              <a:rPr lang="en-US" dirty="0" err="1"/>
              <a:t>fisher.test</a:t>
            </a:r>
            <a:r>
              <a:rPr lang="en-US" dirty="0"/>
              <a:t>(table(</a:t>
            </a:r>
            <a:r>
              <a:rPr lang="en-US" dirty="0" err="1"/>
              <a:t>birthwt$low</a:t>
            </a:r>
            <a:r>
              <a:rPr lang="en-US" dirty="0"/>
              <a:t>, </a:t>
            </a:r>
            <a:r>
              <a:rPr lang="en-US" dirty="0" err="1"/>
              <a:t>birthwt$ht</a:t>
            </a:r>
            <a:r>
              <a:rPr lang="en-US" dirty="0"/>
              <a:t>))</a:t>
            </a:r>
          </a:p>
        </p:txBody>
      </p:sp>
    </p:spTree>
    <p:extLst>
      <p:ext uri="{BB962C8B-B14F-4D97-AF65-F5344CB8AC3E}">
        <p14:creationId xmlns:p14="http://schemas.microsoft.com/office/powerpoint/2010/main" val="102795636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Exercise #3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both chi square and Fisher’s exact test to determine if low birth weight is associated with each of the following:</a:t>
            </a:r>
          </a:p>
          <a:p>
            <a:pPr lvl="1"/>
            <a:r>
              <a:rPr lang="en-US" dirty="0"/>
              <a:t>Smoking, pre-term labor, hypertension, and number of physician visits during the first trimester</a:t>
            </a:r>
          </a:p>
          <a:p>
            <a:r>
              <a:rPr lang="en-US" dirty="0"/>
              <a:t>Now test the same hypotheses using the chi square test</a:t>
            </a:r>
          </a:p>
          <a:p>
            <a:pPr lvl="1"/>
            <a:r>
              <a:rPr lang="en-US" dirty="0"/>
              <a:t>Do the results agree?</a:t>
            </a:r>
          </a:p>
        </p:txBody>
      </p:sp>
    </p:spTree>
    <p:extLst>
      <p:ext uri="{BB962C8B-B14F-4D97-AF65-F5344CB8AC3E}">
        <p14:creationId xmlns:p14="http://schemas.microsoft.com/office/powerpoint/2010/main" val="3566528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Characteristics of Scatterplots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Direction: negative or positive?</a:t>
            </a:r>
          </a:p>
          <a:p>
            <a:r>
              <a:rPr lang="en-US" dirty="0"/>
              <a:t>Form: linear or other?</a:t>
            </a:r>
          </a:p>
          <a:p>
            <a:r>
              <a:rPr lang="en-US" dirty="0"/>
              <a:t>Strength of association: strong or weak?</a:t>
            </a:r>
          </a:p>
          <a:p>
            <a:r>
              <a:rPr lang="en-US" dirty="0"/>
              <a:t>Unusual features: outliers or clusters?</a:t>
            </a:r>
          </a:p>
        </p:txBody>
      </p:sp>
    </p:spTree>
    <p:extLst>
      <p:ext uri="{BB962C8B-B14F-4D97-AF65-F5344CB8AC3E}">
        <p14:creationId xmlns:p14="http://schemas.microsoft.com/office/powerpoint/2010/main" val="476995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Direction of Association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Positive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Negative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None (independence)</a:t>
            </a:r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8684" y="1889754"/>
            <a:ext cx="1135062" cy="1152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5521" y="3555041"/>
            <a:ext cx="1038225" cy="1162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5181600"/>
            <a:ext cx="1700212" cy="1457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646591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Linear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Curved</a:t>
            </a:r>
          </a:p>
        </p:txBody>
      </p:sp>
      <p:pic>
        <p:nvPicPr>
          <p:cNvPr id="6" name="Picture 5" descr="C:\Users\Larry\AppData\Local\Temp\SNAGHTML827196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6137" y="1693621"/>
            <a:ext cx="2857500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6137" y="4055302"/>
            <a:ext cx="1628775" cy="1095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3637" y="4055302"/>
            <a:ext cx="2009775" cy="1285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132651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Strength of the Relationship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Strong linear relationship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Moderate linear relationship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No linear relationship (independence)</a:t>
            </a:r>
          </a:p>
        </p:txBody>
      </p:sp>
      <p:pic>
        <p:nvPicPr>
          <p:cNvPr id="6" name="Picture 4" descr="C:\Users\Larry\AppData\Local\Temp\SNAGHTML582280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7606" y="1789646"/>
            <a:ext cx="1295400" cy="1382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 descr="C:\Users\Larry\AppData\Local\Temp\SNAGHTML5848b6a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4781" y="3452484"/>
            <a:ext cx="1038225" cy="1162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5906" y="5237854"/>
            <a:ext cx="1701800" cy="1457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893242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10487</TotalTime>
  <Words>2446</Words>
  <Application>Microsoft Macintosh PowerPoint</Application>
  <PresentationFormat>On-screen Show (4:3)</PresentationFormat>
  <Paragraphs>441</Paragraphs>
  <Slides>57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4" baseType="lpstr">
      <vt:lpstr>Arial</vt:lpstr>
      <vt:lpstr>Calibri</vt:lpstr>
      <vt:lpstr>Cambria Math</vt:lpstr>
      <vt:lpstr>Mangal</vt:lpstr>
      <vt:lpstr>Wingdings</vt:lpstr>
      <vt:lpstr>Office Theme</vt:lpstr>
      <vt:lpstr>Equation</vt:lpstr>
      <vt:lpstr>BIFX 503: Statistics for Bioinformatics </vt:lpstr>
      <vt:lpstr>Association and Independence</vt:lpstr>
      <vt:lpstr>Association and Independence</vt:lpstr>
      <vt:lpstr>Correlation</vt:lpstr>
      <vt:lpstr>Scatterplot</vt:lpstr>
      <vt:lpstr>Characteristics of Scatterplots</vt:lpstr>
      <vt:lpstr>Direction of Association</vt:lpstr>
      <vt:lpstr>Form</vt:lpstr>
      <vt:lpstr>Strength of the Relationship</vt:lpstr>
      <vt:lpstr>Unusual Features</vt:lpstr>
      <vt:lpstr>Creating a Scatterplot in R</vt:lpstr>
      <vt:lpstr>Review: Basic Plotting Syntax</vt:lpstr>
      <vt:lpstr>Scatterplot Example</vt:lpstr>
      <vt:lpstr>Alternative: ggplot</vt:lpstr>
      <vt:lpstr>Basic Scatterplot in ggplot</vt:lpstr>
      <vt:lpstr>Scatterplot in ggplot</vt:lpstr>
      <vt:lpstr>Scatterplot in ggplot</vt:lpstr>
      <vt:lpstr>Correlation</vt:lpstr>
      <vt:lpstr>Correlation Coefficient</vt:lpstr>
      <vt:lpstr>Conditions for Correlation</vt:lpstr>
      <vt:lpstr>Interpreting Correlation</vt:lpstr>
      <vt:lpstr>Correlation ≠ Causation</vt:lpstr>
      <vt:lpstr>Correlation ≠ Causation</vt:lpstr>
      <vt:lpstr>Hypothesis Testing: Correlation</vt:lpstr>
      <vt:lpstr>Correlation in R</vt:lpstr>
      <vt:lpstr>Correlation in R</vt:lpstr>
      <vt:lpstr>Correlation in R</vt:lpstr>
      <vt:lpstr>Correlation in R</vt:lpstr>
      <vt:lpstr>Example: Cat Anatomy </vt:lpstr>
      <vt:lpstr>Class Exercise #1</vt:lpstr>
      <vt:lpstr>Correlation Visualization 1: Scatterplot Matrix </vt:lpstr>
      <vt:lpstr>Correlation Visualization 2: Heat Maps</vt:lpstr>
      <vt:lpstr>Heat Map of Gene Expression</vt:lpstr>
      <vt:lpstr>Heat Maps in R</vt:lpstr>
      <vt:lpstr>Heat Maps in R</vt:lpstr>
      <vt:lpstr>Heat Maps in R</vt:lpstr>
      <vt:lpstr>Advanced Visualizations of Correlation</vt:lpstr>
      <vt:lpstr>Contingency Tables</vt:lpstr>
      <vt:lpstr>Tables in R - Univariate</vt:lpstr>
      <vt:lpstr>Tables in R - Bivariate</vt:lpstr>
      <vt:lpstr>Example dataset</vt:lpstr>
      <vt:lpstr>Class Exercise #2</vt:lpstr>
      <vt:lpstr>Contingency Table</vt:lpstr>
      <vt:lpstr>Conditional Probability</vt:lpstr>
      <vt:lpstr>Independence</vt:lpstr>
      <vt:lpstr>Assessing Independence</vt:lpstr>
      <vt:lpstr>Chi-Square Tests</vt:lpstr>
      <vt:lpstr>Probability Model: Chi-square</vt:lpstr>
      <vt:lpstr>Chi-Square Statistic</vt:lpstr>
      <vt:lpstr>Example: Goodness of Fit Test</vt:lpstr>
      <vt:lpstr>Example: Homogeneity</vt:lpstr>
      <vt:lpstr>Example: Independence</vt:lpstr>
      <vt:lpstr>Chi Square Tests: Assumptions</vt:lpstr>
      <vt:lpstr>Chi Square Tests in R</vt:lpstr>
      <vt:lpstr>Fishers’ Exact Test</vt:lpstr>
      <vt:lpstr>Fisher’s Exact Test in R</vt:lpstr>
      <vt:lpstr>Class Exercise #3</vt:lpstr>
    </vt:vector>
  </TitlesOfParts>
  <Company>Schroeder Statistical Consulting, LLC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Jennifer Schroeder</dc:creator>
  <cp:lastModifiedBy>Jennifer Schroeder</cp:lastModifiedBy>
  <cp:revision>719</cp:revision>
  <cp:lastPrinted>2018-04-19T16:49:57Z</cp:lastPrinted>
  <dcterms:created xsi:type="dcterms:W3CDTF">2016-09-16T17:39:07Z</dcterms:created>
  <dcterms:modified xsi:type="dcterms:W3CDTF">2021-09-07T01:45:47Z</dcterms:modified>
</cp:coreProperties>
</file>